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147198676" r:id="rId6"/>
    <p:sldId id="2147198700" r:id="rId7"/>
    <p:sldId id="2147198701" r:id="rId8"/>
    <p:sldId id="2147198673" r:id="rId9"/>
    <p:sldId id="1601" r:id="rId10"/>
    <p:sldId id="2147198667" r:id="rId11"/>
    <p:sldId id="2147198702" r:id="rId12"/>
    <p:sldId id="2147198699" r:id="rId13"/>
    <p:sldId id="257" r:id="rId14"/>
    <p:sldId id="8004" r:id="rId15"/>
    <p:sldId id="8057" r:id="rId16"/>
    <p:sldId id="2147198703" r:id="rId17"/>
  </p:sldIdLst>
  <p:sldSz cx="12192000" cy="6858000"/>
  <p:notesSz cx="6858000" cy="9144000"/>
  <p:custDataLst>
    <p:tags r:id="rId19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819466F5-833D-4C90-BE88-23A176342B46}">
          <p14:sldIdLst>
            <p14:sldId id="256"/>
            <p14:sldId id="2147198676"/>
            <p14:sldId id="2147198700"/>
            <p14:sldId id="2147198701"/>
            <p14:sldId id="2147198673"/>
            <p14:sldId id="1601"/>
            <p14:sldId id="2147198667"/>
            <p14:sldId id="2147198702"/>
            <p14:sldId id="2147198699"/>
            <p14:sldId id="257"/>
            <p14:sldId id="8004"/>
            <p14:sldId id="8057"/>
            <p14:sldId id="2147198703"/>
          </p14:sldIdLst>
        </p14:section>
        <p14:section name="Alternative slides" id="{C9DB87C6-D32E-4EE1-9A1B-C906742B315F}">
          <p14:sldIdLst/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6B4021-0665-C7F0-4AA4-DC099B3D113A}" name="Gustav Damsgaard Ebbesen" initials="GE" userId="S::gde@ewe.dk::6df3950f-854e-4494-896a-309cdedb5639" providerId="AD"/>
  <p188:author id="{1B8C1A7D-04BF-7532-AF80-75561091FB00}" name="Gitte Munkholm Stadsgaard" initials="GMS" userId="S::gms@ewe.dk::6b5c6094-815a-4eec-8204-4d84e8e15be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a Fisker Olesen" initials="PFO" lastIdx="3" clrIdx="0">
    <p:extLst>
      <p:ext uri="{19B8F6BF-5375-455C-9EA6-DF929625EA0E}">
        <p15:presenceInfo xmlns:p15="http://schemas.microsoft.com/office/powerpoint/2012/main" userId="S::pfo@ewe.dk::3a5ea120-a5c6-4dd4-be33-c8afad8d7a48" providerId="AD"/>
      </p:ext>
    </p:extLst>
  </p:cmAuthor>
  <p:cmAuthor id="2" name="Gitte Munkholm Stadsgaard" initials="GMS" lastIdx="9" clrIdx="1">
    <p:extLst>
      <p:ext uri="{19B8F6BF-5375-455C-9EA6-DF929625EA0E}">
        <p15:presenceInfo xmlns:p15="http://schemas.microsoft.com/office/powerpoint/2012/main" userId="S::gms@ewe.dk::6b5c6094-815a-4eec-8204-4d84e8e15b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BE1F3"/>
    <a:srgbClr val="C6E1C7"/>
    <a:srgbClr val="F4A9A1"/>
    <a:srgbClr val="F3C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46549E-C48C-404B-9BA3-D75727100DAE}" v="2" dt="2024-12-10T10:51:14.358"/>
    <p1510:client id="{AD4A397B-7E08-4204-AF13-2FC0E53AD102}" v="2" dt="2024-12-10T10:52:17.279"/>
    <p1510:client id="{E7DDF81C-3AEA-46A4-82C1-DBFDE9505926}" v="6" dt="2024-12-11T08:47:28.743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640748031496062E-2"/>
          <c:y val="0.12960574791586982"/>
          <c:w val="0.92435925196850399"/>
          <c:h val="0.8515198856086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9-47B1-9A05-7C998449B5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09-47B1-9A05-7C998449B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0212832"/>
        <c:axId val="1240214496"/>
      </c:barChart>
      <c:catAx>
        <c:axId val="1240212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0214496"/>
        <c:crosses val="autoZero"/>
        <c:auto val="1"/>
        <c:lblAlgn val="ctr"/>
        <c:lblOffset val="100"/>
        <c:noMultiLvlLbl val="0"/>
      </c:catAx>
      <c:valAx>
        <c:axId val="1240214496"/>
        <c:scaling>
          <c:orientation val="minMax"/>
          <c:max val="2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4021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C2200-8054-4B4F-999C-3128E708EABB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E7839-6E98-4DCE-A3DF-7B8D2962C3B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6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18E6F-D975-9C57-2345-438D02A41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CF643AD-8DBF-87EA-F03F-82A24F106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339057C-2A38-1C8B-4E8A-862B1EEBD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EBA80DE-D7DA-7AC0-8E8C-5FD5118AF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0B12E-634C-4CAD-835B-6663408E1A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8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3F034-44D3-0714-7A77-5C2EFAE86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C43D02B-C5A4-6BC6-EF59-A0A6C86F8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B713F7C-516E-786B-D306-4AA4E1823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C8DBE43-5293-6715-D33B-FD85C8C90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0B12E-634C-4CAD-835B-6663408E1A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97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Udstyr til hjemmearbejdsplads efter aftale med Nina Bødker. Da jeg sidder hjemme og arbejder med </a:t>
            </a:r>
            <a:r>
              <a:rPr lang="da-DK" dirty="0" err="1"/>
              <a:t>ArcGIS</a:t>
            </a:r>
            <a:r>
              <a:rPr lang="da-DK" dirty="0"/>
              <a:t> PRO, har jeg brug for den store skærm.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0B12E-634C-4CAD-835B-6663408E1A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0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0B12E-634C-4CAD-835B-6663408E1A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43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0B12E-634C-4CAD-835B-6663408E1A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30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page - changeable image,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7611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old headline with bullets - white offic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Bold headlines</a:t>
            </a:r>
            <a:br>
              <a:rPr lang="en-US"/>
            </a:br>
            <a:r>
              <a:rPr lang="en-US"/>
              <a:t>with bullets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8BCCFEA2-98D3-4B41-D409-234C96DB72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141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old headline with bullets - blue mill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Bold headlines</a:t>
            </a:r>
            <a:br>
              <a:rPr lang="en-US"/>
            </a:br>
            <a:r>
              <a:rPr lang="en-US"/>
              <a:t>with bullets</a:t>
            </a:r>
            <a:endParaRPr lang="en-GB"/>
          </a:p>
        </p:txBody>
      </p:sp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7B853F66-1FF5-1F21-5FD5-D13B9FCEA6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err="1"/>
              <a:t>Klik</a:t>
            </a:r>
            <a:r>
              <a:rPr lang="en-GB"/>
              <a:t> for at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teksttypografierne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masteren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old headline with bullets - white mi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Bold headlines</a:t>
            </a:r>
            <a:br>
              <a:rPr lang="en-US"/>
            </a:br>
            <a:r>
              <a:rPr lang="en-US"/>
              <a:t>with bullets</a:t>
            </a:r>
            <a:endParaRPr lang="en-GB"/>
          </a:p>
        </p:txBody>
      </p:sp>
      <p:sp>
        <p:nvSpPr>
          <p:cNvPr id="7" name="Pladsholder til tekst 4">
            <a:extLst>
              <a:ext uri="{FF2B5EF4-FFF2-40B4-BE49-F238E27FC236}">
                <a16:creationId xmlns:a16="http://schemas.microsoft.com/office/drawing/2014/main" id="{E8C4A7EE-ADEC-546A-77FD-F4739442AB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err="1"/>
              <a:t>Klik</a:t>
            </a:r>
            <a:r>
              <a:rPr lang="en-GB"/>
              <a:t> for at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teksttypografierne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masteren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old headline with bullets - dark blue fiel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Bold headlines</a:t>
            </a:r>
            <a:br>
              <a:rPr lang="en-US"/>
            </a:br>
            <a:r>
              <a:rPr lang="en-US"/>
              <a:t>with bullets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A75DCA7-E8A7-BC2A-7344-3120B7E51E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21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old headline with bullets - white field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Bold headlines</a:t>
            </a:r>
            <a:br>
              <a:rPr lang="en-US"/>
            </a:br>
            <a:r>
              <a:rPr lang="en-US"/>
              <a:t>with bullets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8BCCFEA2-98D3-4B41-D409-234C96DB72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457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old headline with bullets - Blue">
    <p:bg>
      <p:bgPr>
        <a:solidFill>
          <a:srgbClr val="C6E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Bold headlines</a:t>
            </a:r>
            <a:br>
              <a:rPr lang="en-US"/>
            </a:br>
            <a:r>
              <a:rPr lang="en-US"/>
              <a:t>with bullets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A75DCA7-E8A7-BC2A-7344-3120B7E51E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042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old headline with bullet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Bold headlines</a:t>
            </a:r>
            <a:br>
              <a:rPr lang="en-US"/>
            </a:br>
            <a:r>
              <a:rPr lang="en-US"/>
              <a:t>with bullets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8BCCFEA2-98D3-4B41-D409-234C96DB72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684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 - white">
    <p:bg>
      <p:bgPr>
        <a:solidFill>
          <a:srgbClr val="CBE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/>
              <a:t>Bold headline</a:t>
            </a:r>
            <a:br>
              <a:rPr lang="en-GB"/>
            </a:br>
            <a:r>
              <a:rPr lang="en-GB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21266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d headline with text/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/>
              <a:t>Bold headline</a:t>
            </a:r>
            <a:br>
              <a:rPr lang="en-GB"/>
            </a:br>
            <a:r>
              <a:rPr lang="en-GB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16794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d headline with text/image - light brown">
    <p:bg>
      <p:bgPr>
        <a:solidFill>
          <a:srgbClr val="F3C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/>
              <a:t>Bold headline</a:t>
            </a:r>
            <a:br>
              <a:rPr lang="en-GB"/>
            </a:br>
            <a:r>
              <a:rPr lang="en-GB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126579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page - changeable image,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61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headline with text/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1"/>
            <a:ext cx="5075238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328034" cy="151182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Small headline in bold.</a:t>
            </a:r>
            <a:br>
              <a:rPr lang="en-GB"/>
            </a:br>
            <a:r>
              <a:rPr lang="en-GB"/>
              <a:t>This type works well for longer headlines or less space</a:t>
            </a:r>
          </a:p>
        </p:txBody>
      </p:sp>
    </p:spTree>
    <p:extLst>
      <p:ext uri="{BB962C8B-B14F-4D97-AF65-F5344CB8AC3E}">
        <p14:creationId xmlns:p14="http://schemas.microsoft.com/office/powerpoint/2010/main" val="19768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 -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Two line headline in bold with 3 columns</a:t>
            </a:r>
          </a:p>
        </p:txBody>
      </p:sp>
      <p:pic>
        <p:nvPicPr>
          <p:cNvPr id="3" name="Billede 10">
            <a:extLst>
              <a:ext uri="{FF2B5EF4-FFF2-40B4-BE49-F238E27FC236}">
                <a16:creationId xmlns:a16="http://schemas.microsoft.com/office/drawing/2014/main" id="{49DD77B0-D593-5997-04FC-D06F9B171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Two line headline in bold with 3 columns</a:t>
            </a:r>
          </a:p>
        </p:txBody>
      </p:sp>
      <p:pic>
        <p:nvPicPr>
          <p:cNvPr id="3" name="Billede 10">
            <a:extLst>
              <a:ext uri="{FF2B5EF4-FFF2-40B4-BE49-F238E27FC236}">
                <a16:creationId xmlns:a16="http://schemas.microsoft.com/office/drawing/2014/main" id="{49DD77B0-D593-5997-04FC-D06F9B171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 - light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Two line headline in bold with 3 columns</a:t>
            </a:r>
          </a:p>
        </p:txBody>
      </p:sp>
      <p:pic>
        <p:nvPicPr>
          <p:cNvPr id="3" name="Billede 10">
            <a:extLst>
              <a:ext uri="{FF2B5EF4-FFF2-40B4-BE49-F238E27FC236}">
                <a16:creationId xmlns:a16="http://schemas.microsoft.com/office/drawing/2014/main" id="{49DD77B0-D593-5997-04FC-D06F9B171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 - light brow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Two line headline in bold with 3 columns</a:t>
            </a:r>
          </a:p>
        </p:txBody>
      </p:sp>
      <p:pic>
        <p:nvPicPr>
          <p:cNvPr id="3" name="Billede 10">
            <a:extLst>
              <a:ext uri="{FF2B5EF4-FFF2-40B4-BE49-F238E27FC236}">
                <a16:creationId xmlns:a16="http://schemas.microsoft.com/office/drawing/2014/main" id="{49DD77B0-D593-5997-04FC-D06F9B171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3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 - r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2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 - brow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 -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 -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Two line headline in bold with 4 columns</a:t>
            </a:r>
          </a:p>
        </p:txBody>
      </p:sp>
      <p:pic>
        <p:nvPicPr>
          <p:cNvPr id="2" name="Billede 10">
            <a:extLst>
              <a:ext uri="{FF2B5EF4-FFF2-40B4-BE49-F238E27FC236}">
                <a16:creationId xmlns:a16="http://schemas.microsoft.com/office/drawing/2014/main" id="{FE227A08-F4EC-8E0F-92BF-B52AA94BDD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page - changeable image,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4614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Two line headline in bold with 4 columns</a:t>
            </a:r>
          </a:p>
        </p:txBody>
      </p:sp>
      <p:pic>
        <p:nvPicPr>
          <p:cNvPr id="2" name="Billede 10">
            <a:extLst>
              <a:ext uri="{FF2B5EF4-FFF2-40B4-BE49-F238E27FC236}">
                <a16:creationId xmlns:a16="http://schemas.microsoft.com/office/drawing/2014/main" id="{FE227A08-F4EC-8E0F-92BF-B52AA94BDD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 - light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Two line headline in bold with 4 columns</a:t>
            </a:r>
          </a:p>
        </p:txBody>
      </p:sp>
      <p:pic>
        <p:nvPicPr>
          <p:cNvPr id="2" name="Billede 10">
            <a:extLst>
              <a:ext uri="{FF2B5EF4-FFF2-40B4-BE49-F238E27FC236}">
                <a16:creationId xmlns:a16="http://schemas.microsoft.com/office/drawing/2014/main" id="{FE227A08-F4EC-8E0F-92BF-B52AA94BDD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 - light brow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Two line headline in bold with 4 columns</a:t>
            </a:r>
          </a:p>
        </p:txBody>
      </p:sp>
      <p:pic>
        <p:nvPicPr>
          <p:cNvPr id="2" name="Billede 10">
            <a:extLst>
              <a:ext uri="{FF2B5EF4-FFF2-40B4-BE49-F238E27FC236}">
                <a16:creationId xmlns:a16="http://schemas.microsoft.com/office/drawing/2014/main" id="{FE227A08-F4EC-8E0F-92BF-B52AA94BDD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 - r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 - brow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 -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box/background image - Heli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5BFBAD-6E89-4D09-9517-C0E5F714E7EA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Bold headlines with</a:t>
            </a:r>
            <a:br>
              <a:rPr lang="en-GB"/>
            </a:br>
            <a:r>
              <a:rPr lang="en-GB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5DCBA072-49A9-1DE5-5D52-935C9A5D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244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background image - happ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5BFBAD-6E89-4D09-9517-C0E5F714E7EA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Bold headline with</a:t>
            </a:r>
            <a:br>
              <a:rPr lang="en-GB"/>
            </a:br>
            <a:r>
              <a:rPr lang="en-GB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D395E4B-0F2B-57A2-F923-12350BDD0C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3364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background image - electric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5BFBAD-6E89-4D09-9517-C0E5F714E7EA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Bold headlines with</a:t>
            </a:r>
            <a:br>
              <a:rPr lang="en-GB"/>
            </a:br>
            <a:r>
              <a:rPr lang="en-GB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5DCBA072-49A9-1DE5-5D52-935C9A5D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1035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page - changeable image,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670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background image - smil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5BFBAD-6E89-4D09-9517-C0E5F714E7EA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Bold headlines with</a:t>
            </a:r>
            <a:br>
              <a:rPr lang="en-GB"/>
            </a:br>
            <a:r>
              <a:rPr lang="en-GB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5DCBA072-49A9-1DE5-5D52-935C9A5D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217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background image - off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5BFBAD-6E89-4D09-9517-C0E5F714E7EA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Bold headlines with</a:t>
            </a:r>
            <a:br>
              <a:rPr lang="en-GB"/>
            </a:br>
            <a:r>
              <a:rPr lang="en-GB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5DCBA072-49A9-1DE5-5D52-935C9A5D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29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with three columns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D40A5BA1-A5ED-16B4-4E13-1CC57DA7D1E3}"/>
              </a:ext>
            </a:extLst>
          </p:cNvPr>
          <p:cNvSpPr txBox="1">
            <a:spLocks/>
          </p:cNvSpPr>
          <p:nvPr userDrawn="1"/>
        </p:nvSpPr>
        <p:spPr>
          <a:xfrm>
            <a:off x="2999656" y="0"/>
            <a:ext cx="919234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b" anchorCtr="0"/>
          <a:lstStyle/>
          <a:p>
            <a:r>
              <a:rPr lang="da-DK"/>
              <a:t>v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5BFBAD-6E89-4D09-9517-C0E5F714E7EA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380" y="180157"/>
            <a:ext cx="226825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2267694" cy="14398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Head-line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267693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CB1607B5-9313-D7CE-DE76-3F346C418A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1700808"/>
            <a:ext cx="2627733" cy="41761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F67B473C-3C02-D736-1681-D2225E7CAD2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1700808"/>
            <a:ext cx="2627733" cy="41761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6830B6-D573-9313-835F-955A6D320E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1700808"/>
            <a:ext cx="2627733" cy="41761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912AD7C-A2A4-18E3-8537-1256BA53D6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2175" y="908050"/>
            <a:ext cx="2627733" cy="575718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9864600-399D-BBD8-981F-6881A5AB36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8587" y="908050"/>
            <a:ext cx="2627733" cy="575718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963CA1F-31AF-E73B-AB9C-79D14DD9E8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65523" y="908050"/>
            <a:ext cx="2627733" cy="575718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82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with three columns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D40A5BA1-A5ED-16B4-4E13-1CC57DA7D1E3}"/>
              </a:ext>
            </a:extLst>
          </p:cNvPr>
          <p:cNvSpPr txBox="1">
            <a:spLocks/>
          </p:cNvSpPr>
          <p:nvPr userDrawn="1"/>
        </p:nvSpPr>
        <p:spPr>
          <a:xfrm flipH="1">
            <a:off x="0" y="0"/>
            <a:ext cx="29996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r>
              <a:rPr lang="da-DK"/>
              <a:t>v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5BFBAD-6E89-4D09-9517-C0E5F714E7EA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380" y="180157"/>
            <a:ext cx="22682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2267694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Head-line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26769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A9BDED2E-2EC4-7BD4-54D7-498CF12263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1700808"/>
            <a:ext cx="2627733" cy="41761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ACD0A4F-0D96-1FFC-86D4-63B0BA019C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1700808"/>
            <a:ext cx="2627733" cy="41761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F52E903-6A5F-6E72-BF6D-B512C5F918B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1700808"/>
            <a:ext cx="2627733" cy="41761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0ABAA1-E9D7-EAD6-E9FE-F88362AFB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FD749F8-40B5-DF62-57F5-490039695E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2175" y="908050"/>
            <a:ext cx="2627733" cy="575718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965F073-C600-5167-91E3-893BE7740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8587" y="908050"/>
            <a:ext cx="2627733" cy="575718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BF7C88D-867F-B980-47BE-27C9E65D6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65523" y="908050"/>
            <a:ext cx="2627733" cy="575718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72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icture, headline and two columns -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8412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808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7811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7810" y="981075"/>
            <a:ext cx="7312085" cy="129579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Bold headline</a:t>
            </a:r>
            <a:br>
              <a:rPr lang="en-US"/>
            </a:br>
            <a:r>
              <a:rPr lang="en-US"/>
              <a:t>with text and image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A75DCA7-E8A7-BC2A-7344-3120B7E51E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EE658BF-03B1-E261-B73C-E564203863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98788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944F3F1-BFCC-B129-013C-B7186FDE99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8379" y="2348879"/>
            <a:ext cx="3384373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FCEAC8E-6732-F9AE-B913-1C084F1E45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9359" y="2348879"/>
            <a:ext cx="3393802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51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icture, headline and two columns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8412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808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7811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7810" y="981075"/>
            <a:ext cx="7312085" cy="129579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Bold headline</a:t>
            </a:r>
            <a:br>
              <a:rPr lang="en-US"/>
            </a:br>
            <a:r>
              <a:rPr lang="en-US"/>
              <a:t>with text and image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A75DCA7-E8A7-BC2A-7344-3120B7E51E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EE658BF-03B1-E261-B73C-E564203863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98788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56A4A3-91AE-6A6E-F941-03D49CF19C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8379" y="2348879"/>
            <a:ext cx="3384373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6185D0E-609B-01B6-6755-AC7EADCCCA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9359" y="2348879"/>
            <a:ext cx="3393802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922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icture, headline and two columns - r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8412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808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7811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7810" y="981075"/>
            <a:ext cx="7312085" cy="129579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Bold headline</a:t>
            </a:r>
            <a:br>
              <a:rPr lang="en-US"/>
            </a:br>
            <a:r>
              <a:rPr lang="en-US"/>
              <a:t>with text and image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A75DCA7-E8A7-BC2A-7344-3120B7E51E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EE658BF-03B1-E261-B73C-E564203863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98788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C4C3D5-3F3A-92AD-6A66-69A55CA682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8379" y="2348879"/>
            <a:ext cx="3384373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F00572A-F38B-9ED1-3773-F0CF22079F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9359" y="2348879"/>
            <a:ext cx="3393802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72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icture, headline and two columns -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8412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808" y="180157"/>
            <a:ext cx="507907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7811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7810" y="981075"/>
            <a:ext cx="7312085" cy="1295798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Bold headline</a:t>
            </a:r>
            <a:br>
              <a:rPr lang="en-US"/>
            </a:br>
            <a:r>
              <a:rPr lang="en-US"/>
              <a:t>with text and image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A75DCA7-E8A7-BC2A-7344-3120B7E51E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EE658BF-03B1-E261-B73C-E564203863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98788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14447F-7602-4AE2-D850-02789303B7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8379" y="2348879"/>
            <a:ext cx="3384373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14AAFB8-1FC9-AC59-33A9-50A3F28F07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9359" y="2348879"/>
            <a:ext cx="3393802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65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icture, headline and two columns - light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8412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808" y="180157"/>
            <a:ext cx="507907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7811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7810" y="981075"/>
            <a:ext cx="7312085" cy="1295798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Bold headline</a:t>
            </a:r>
            <a:br>
              <a:rPr lang="en-US"/>
            </a:br>
            <a:r>
              <a:rPr lang="en-US"/>
              <a:t>with text and image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A75DCA7-E8A7-BC2A-7344-3120B7E51E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EE658BF-03B1-E261-B73C-E564203863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98788" y="2924944"/>
            <a:ext cx="3384373" cy="316835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0A85BE-2234-4725-26C3-9CC233C7F4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8379" y="2348879"/>
            <a:ext cx="3384373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C6093E1-5752-6069-14D9-63C8CB8526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9359" y="2348879"/>
            <a:ext cx="3393802" cy="432049"/>
          </a:xfrm>
        </p:spPr>
        <p:txBody>
          <a:bodyPr anchor="b" anchorCtr="0">
            <a:no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Subheader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56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headline with text/background -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/>
              <a:t>This is a big</a:t>
            </a:r>
            <a:br>
              <a:rPr lang="en-GB"/>
            </a:br>
            <a:r>
              <a:rPr lang="en-GB"/>
              <a:t>bold statement </a:t>
            </a:r>
            <a:br>
              <a:rPr lang="en-GB"/>
            </a:br>
            <a:r>
              <a:rPr lang="en-GB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C0DC-FAEF-429E-B90E-2BFC3DF8DE4B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page - Fixed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BF254E75-BE3E-B382-371A-FA5D9BA273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30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headline with text/background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/>
              <a:t>This is a big</a:t>
            </a:r>
            <a:br>
              <a:rPr lang="en-GB"/>
            </a:br>
            <a:r>
              <a:rPr lang="en-GB"/>
              <a:t>bold statement </a:t>
            </a:r>
            <a:br>
              <a:rPr lang="en-GB"/>
            </a:br>
            <a:r>
              <a:rPr lang="en-GB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C0DC-FAEF-429E-B90E-2BFC3DF8DE4B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headline with text/background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Renewable</a:t>
            </a:r>
            <a:br>
              <a:rPr lang="da-DK"/>
            </a:br>
            <a:r>
              <a:rPr lang="da-DK"/>
              <a:t>is never</a:t>
            </a:r>
            <a:br>
              <a:rPr lang="da-DK"/>
            </a:br>
            <a:r>
              <a:rPr lang="da-DK"/>
              <a:t>alternative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DC0DC-FAEF-429E-B90E-2BFC3DF8DE4B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696EAD-5111-FD45-A7FE-559464970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headline with text/background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Renewable</a:t>
            </a:r>
            <a:br>
              <a:rPr lang="da-DK"/>
            </a:br>
            <a:r>
              <a:rPr lang="da-DK"/>
              <a:t>is never</a:t>
            </a:r>
            <a:br>
              <a:rPr lang="da-DK"/>
            </a:br>
            <a:r>
              <a:rPr lang="da-DK"/>
              <a:t>alternative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DC0DC-FAEF-429E-B90E-2BFC3DF8DE4B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headline with text/background - r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Renewable</a:t>
            </a:r>
            <a:br>
              <a:rPr lang="da-DK"/>
            </a:br>
            <a:r>
              <a:rPr lang="da-DK"/>
              <a:t>is never</a:t>
            </a:r>
            <a:br>
              <a:rPr lang="da-DK"/>
            </a:br>
            <a:r>
              <a:rPr lang="da-DK"/>
              <a:t>alternative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DC0DC-FAEF-429E-B90E-2BFC3DF8DE4B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headline with text/background - dark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Renewable</a:t>
            </a:r>
            <a:br>
              <a:rPr lang="da-DK"/>
            </a:br>
            <a:r>
              <a:rPr lang="da-DK"/>
              <a:t>is never</a:t>
            </a:r>
            <a:br>
              <a:rPr lang="da-DK"/>
            </a:br>
            <a:r>
              <a:rPr lang="da-DK"/>
              <a:t>alternative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DC0DC-FAEF-429E-B90E-2BFC3DF8DE4B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headline with text/background - dark brow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Renewable</a:t>
            </a:r>
            <a:br>
              <a:rPr lang="da-DK"/>
            </a:br>
            <a:r>
              <a:rPr lang="da-DK"/>
              <a:t>is never</a:t>
            </a:r>
            <a:br>
              <a:rPr lang="da-DK"/>
            </a:br>
            <a:r>
              <a:rPr lang="da-DK"/>
              <a:t>alternative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DC0DC-FAEF-429E-B90E-2BFC3DF8DE4B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headline with text/background - light brow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/>
              <a:t>This is a big</a:t>
            </a:r>
            <a:br>
              <a:rPr lang="en-GB"/>
            </a:br>
            <a:r>
              <a:rPr lang="en-GB"/>
              <a:t>bold statement </a:t>
            </a:r>
            <a:br>
              <a:rPr lang="en-GB"/>
            </a:br>
            <a:r>
              <a:rPr lang="en-GB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C0DC-FAEF-429E-B90E-2BFC3DF8DE4B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headline with text/background - light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/>
              <a:t>This is a big</a:t>
            </a:r>
            <a:br>
              <a:rPr lang="en-GB"/>
            </a:br>
            <a:r>
              <a:rPr lang="en-GB"/>
              <a:t>bold statement </a:t>
            </a:r>
            <a:br>
              <a:rPr lang="en-GB"/>
            </a:br>
            <a:r>
              <a:rPr lang="en-GB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C0DC-FAEF-429E-B90E-2BFC3DF8DE4B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background image - heli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883C350-06AD-1257-C668-CE1DBAD59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Renewable</a:t>
            </a:r>
            <a:br>
              <a:rPr lang="da-DK"/>
            </a:br>
            <a:r>
              <a:rPr lang="da-DK"/>
              <a:t>is never</a:t>
            </a:r>
            <a:br>
              <a:rPr lang="da-DK"/>
            </a:br>
            <a:r>
              <a:rPr lang="da-DK"/>
              <a:t>alternative</a:t>
            </a:r>
            <a:endParaRPr lang="en-GB"/>
          </a:p>
        </p:txBody>
      </p:sp>
      <p:sp>
        <p:nvSpPr>
          <p:cNvPr id="11" name="Pladsholder til dato 3">
            <a:extLst>
              <a:ext uri="{FF2B5EF4-FFF2-40B4-BE49-F238E27FC236}">
                <a16:creationId xmlns:a16="http://schemas.microsoft.com/office/drawing/2014/main" id="{FF2B2468-4B38-E4A0-3660-614770FC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9967" y="630892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DC0DC-FAEF-429E-B90E-2BFC3DF8DE4B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12" name="Pladsholder til sidefod 4">
            <a:extLst>
              <a:ext uri="{FF2B5EF4-FFF2-40B4-BE49-F238E27FC236}">
                <a16:creationId xmlns:a16="http://schemas.microsoft.com/office/drawing/2014/main" id="{9393C6BE-26A3-5AAF-B9FF-6F1A229F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Pladsholder til slidenummer 5">
            <a:extLst>
              <a:ext uri="{FF2B5EF4-FFF2-40B4-BE49-F238E27FC236}">
                <a16:creationId xmlns:a16="http://schemas.microsoft.com/office/drawing/2014/main" id="{E4999B8A-FA84-F9EB-BBBB-31E30635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308928"/>
            <a:ext cx="5433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42FE226B-A23A-D8A5-78B0-863A64BBF6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6630" y="6338366"/>
            <a:ext cx="1519200" cy="1869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3084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background image -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883C350-06AD-1257-C668-CE1DBAD59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Renewable</a:t>
            </a:r>
            <a:br>
              <a:rPr lang="da-DK"/>
            </a:br>
            <a:r>
              <a:rPr lang="da-DK"/>
              <a:t>is never</a:t>
            </a:r>
            <a:br>
              <a:rPr lang="da-DK"/>
            </a:br>
            <a:r>
              <a:rPr lang="da-DK"/>
              <a:t>alternative</a:t>
            </a:r>
            <a:endParaRPr lang="en-GB"/>
          </a:p>
        </p:txBody>
      </p:sp>
      <p:sp>
        <p:nvSpPr>
          <p:cNvPr id="11" name="Pladsholder til dato 3">
            <a:extLst>
              <a:ext uri="{FF2B5EF4-FFF2-40B4-BE49-F238E27FC236}">
                <a16:creationId xmlns:a16="http://schemas.microsoft.com/office/drawing/2014/main" id="{FF2B2468-4B38-E4A0-3660-614770FC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9967" y="630892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DC0DC-FAEF-429E-B90E-2BFC3DF8DE4B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12" name="Pladsholder til sidefod 4">
            <a:extLst>
              <a:ext uri="{FF2B5EF4-FFF2-40B4-BE49-F238E27FC236}">
                <a16:creationId xmlns:a16="http://schemas.microsoft.com/office/drawing/2014/main" id="{9393C6BE-26A3-5AAF-B9FF-6F1A229F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Pladsholder til slidenummer 5">
            <a:extLst>
              <a:ext uri="{FF2B5EF4-FFF2-40B4-BE49-F238E27FC236}">
                <a16:creationId xmlns:a16="http://schemas.microsoft.com/office/drawing/2014/main" id="{E4999B8A-FA84-F9EB-BBBB-31E30635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308928"/>
            <a:ext cx="5433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42FE226B-A23A-D8A5-78B0-863A64BBF6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6630" y="6338366"/>
            <a:ext cx="1519200" cy="18697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15690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page - changeable image,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err="1"/>
              <a:t>Klik</a:t>
            </a:r>
            <a:r>
              <a:rPr lang="en-GB"/>
              <a:t> for at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teksttypografierne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masteren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7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employee list -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9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E9807B-D5F3-D8B9-EDD5-A3E522C13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756B391-C2BA-AF42-40D7-4E2B6783C3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921250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CDEAE2F2-B7BB-F0FA-15B1-E5C0A63794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24847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32C1904F-E08F-3145-9B2C-0592514560D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28444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41AD23D2-3BF3-F0DC-855E-1F6EF5B3100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30327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609978EB-A66F-1661-8190-C7ED2B655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533976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41A11E4A-2A59-03BE-6C69-82F41A8B378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35911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5749D422-EE58-CA35-B647-A0B7650A7CE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336132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B9C63F9-F87B-CC17-0670-D6DF550DADBF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515082" y="2361517"/>
            <a:ext cx="1235075" cy="1234800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C8B1D3DD-D425-1F8B-3934-FEB4BC8031F8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919676" y="2361517"/>
            <a:ext cx="1235075" cy="1234800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159A1D7A-9FC2-9D2D-E510-68EA08619B49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324269" y="2361517"/>
            <a:ext cx="1235075" cy="1234800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8" name="Picture Placeholder 34">
            <a:extLst>
              <a:ext uri="{FF2B5EF4-FFF2-40B4-BE49-F238E27FC236}">
                <a16:creationId xmlns:a16="http://schemas.microsoft.com/office/drawing/2014/main" id="{F93A79D0-8534-FDD4-2354-DC8FC9021EED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728863" y="2361517"/>
            <a:ext cx="1235075" cy="1234800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9" name="Picture Placeholder 34">
            <a:extLst>
              <a:ext uri="{FF2B5EF4-FFF2-40B4-BE49-F238E27FC236}">
                <a16:creationId xmlns:a16="http://schemas.microsoft.com/office/drawing/2014/main" id="{183693F1-1E78-D887-BC5A-00A887A044F2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6130327" y="2361517"/>
            <a:ext cx="1235075" cy="1234800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41" name="Picture Placeholder 34">
            <a:extLst>
              <a:ext uri="{FF2B5EF4-FFF2-40B4-BE49-F238E27FC236}">
                <a16:creationId xmlns:a16="http://schemas.microsoft.com/office/drawing/2014/main" id="{2E1BF4C2-08E3-EC8C-236B-E540435D975C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7534921" y="2361517"/>
            <a:ext cx="1235075" cy="1234800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589FFA45-9228-F6CF-8D6B-A136F554704A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8939515" y="2361517"/>
            <a:ext cx="1235075" cy="1234800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CC1D11E3-E3A9-9EBA-EA52-5353F8B62533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10344109" y="2361517"/>
            <a:ext cx="1235075" cy="1234800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58983A1-20FA-3512-6EB0-1070A10838F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4350" y="981075"/>
            <a:ext cx="11064875" cy="935038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 sz="4800" b="1">
                <a:solidFill>
                  <a:schemeClr val="bg1"/>
                </a:solidFill>
              </a:defRPr>
            </a:lvl2pPr>
            <a:lvl3pPr>
              <a:defRPr sz="4800" b="1">
                <a:solidFill>
                  <a:schemeClr val="bg1"/>
                </a:solidFill>
              </a:defRPr>
            </a:lvl3pPr>
            <a:lvl4pPr>
              <a:defRPr sz="4800" b="1">
                <a:solidFill>
                  <a:schemeClr val="bg1"/>
                </a:solidFill>
              </a:defRPr>
            </a:lvl4pPr>
            <a:lvl5pPr>
              <a:defRPr sz="4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 and employees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64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employee list -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9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756B391-C2BA-AF42-40D7-4E2B6783C3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921250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CDEAE2F2-B7BB-F0FA-15B1-E5C0A63794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24847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32C1904F-E08F-3145-9B2C-0592514560D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28444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41AD23D2-3BF3-F0DC-855E-1F6EF5B3100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30327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609978EB-A66F-1661-8190-C7ED2B655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533976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41A11E4A-2A59-03BE-6C69-82F41A8B378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35911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5749D422-EE58-CA35-B647-A0B7650A7CE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336132" y="4005063"/>
            <a:ext cx="1234218" cy="187186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B9C63F9-F87B-CC17-0670-D6DF550DADBF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515082" y="2361517"/>
            <a:ext cx="1235075" cy="1234800"/>
          </a:xfrm>
          <a:prstGeom prst="ellipse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C8B1D3DD-D425-1F8B-3934-FEB4BC8031F8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919676" y="2361517"/>
            <a:ext cx="1235075" cy="1234800"/>
          </a:xfrm>
          <a:prstGeom prst="ellipse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159A1D7A-9FC2-9D2D-E510-68EA08619B49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3324269" y="2361517"/>
            <a:ext cx="1235075" cy="1234800"/>
          </a:xfrm>
          <a:prstGeom prst="ellipse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8" name="Picture Placeholder 34">
            <a:extLst>
              <a:ext uri="{FF2B5EF4-FFF2-40B4-BE49-F238E27FC236}">
                <a16:creationId xmlns:a16="http://schemas.microsoft.com/office/drawing/2014/main" id="{F93A79D0-8534-FDD4-2354-DC8FC9021EED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728863" y="2361517"/>
            <a:ext cx="1235075" cy="1234800"/>
          </a:xfrm>
          <a:prstGeom prst="ellipse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9" name="Picture Placeholder 34">
            <a:extLst>
              <a:ext uri="{FF2B5EF4-FFF2-40B4-BE49-F238E27FC236}">
                <a16:creationId xmlns:a16="http://schemas.microsoft.com/office/drawing/2014/main" id="{183693F1-1E78-D887-BC5A-00A887A044F2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6130327" y="2361517"/>
            <a:ext cx="1235075" cy="1234800"/>
          </a:xfrm>
          <a:prstGeom prst="ellipse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41" name="Picture Placeholder 34">
            <a:extLst>
              <a:ext uri="{FF2B5EF4-FFF2-40B4-BE49-F238E27FC236}">
                <a16:creationId xmlns:a16="http://schemas.microsoft.com/office/drawing/2014/main" id="{2E1BF4C2-08E3-EC8C-236B-E540435D975C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7534921" y="2361517"/>
            <a:ext cx="1235075" cy="1234800"/>
          </a:xfrm>
          <a:prstGeom prst="ellipse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589FFA45-9228-F6CF-8D6B-A136F554704A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8939515" y="2361517"/>
            <a:ext cx="1235075" cy="1234800"/>
          </a:xfrm>
          <a:prstGeom prst="ellipse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CC1D11E3-E3A9-9EBA-EA52-5353F8B62533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10344109" y="2361517"/>
            <a:ext cx="1235075" cy="1234800"/>
          </a:xfrm>
          <a:prstGeom prst="ellipse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" r="11"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4E7A021-CD77-7530-755E-169156FD2F5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4350" y="981075"/>
            <a:ext cx="11064875" cy="935038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  <a:lvl2pPr>
              <a:defRPr sz="4800" b="1">
                <a:solidFill>
                  <a:schemeClr val="bg1"/>
                </a:solidFill>
              </a:defRPr>
            </a:lvl2pPr>
            <a:lvl3pPr>
              <a:defRPr sz="4800" b="1">
                <a:solidFill>
                  <a:schemeClr val="bg1"/>
                </a:solidFill>
              </a:defRPr>
            </a:lvl3pPr>
            <a:lvl4pPr>
              <a:defRPr sz="4800" b="1">
                <a:solidFill>
                  <a:schemeClr val="bg1"/>
                </a:solidFill>
              </a:defRPr>
            </a:lvl4pPr>
            <a:lvl5pPr>
              <a:defRPr sz="4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 and employees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0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/>
              <a:t>Long quote or statement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D36A6D-603C-4616-AA57-B1AD8894F5C6}" type="datetime1">
              <a:rPr lang="en-GB" smtClean="0"/>
              <a:t>16/05/2025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1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 - light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/>
              <a:t>Long quote or statement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D36A6D-603C-4616-AA57-B1AD8894F5C6}" type="datetime1">
              <a:rPr lang="en-GB" smtClean="0"/>
              <a:t>16/05/2025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51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 -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/>
              <a:t>Long quote or statement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D36A6D-603C-4616-AA57-B1AD8894F5C6}" type="datetime1">
              <a:rPr lang="en-GB" smtClean="0"/>
              <a:t>16/05/2025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8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, two column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5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, two columns - light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4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, two columns -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0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headline in bold, two columns - light green">
    <p:bg>
      <p:bgPr>
        <a:solidFill>
          <a:srgbClr val="CBE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6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headline in bold, two columns - light blue">
    <p:bg>
      <p:bgPr>
        <a:solidFill>
          <a:srgbClr val="F4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page - Fixed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 light brow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 light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66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E9807B-D5F3-D8B9-EDD5-A3E522C13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 r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Small headline in bold</a:t>
            </a:r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76213" indent="-107950">
              <a:defRPr>
                <a:solidFill>
                  <a:schemeClr val="bg1"/>
                </a:solidFill>
              </a:defRPr>
            </a:lvl3pPr>
            <a:lvl4pPr marL="265113" indent="-107950">
              <a:defRPr>
                <a:solidFill>
                  <a:schemeClr val="bg1"/>
                </a:solidFill>
              </a:defRPr>
            </a:lvl4pPr>
            <a:lvl5pPr marL="452438" indent="-107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Subject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E9807B-D5F3-D8B9-EDD5-A3E522C13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04" y="6339320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C85DBEA7-2E8B-453D-A224-CBE11F3BBB7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medie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A9B70A-3508-4AD9-A258-2812223A2C1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93532" y="2726532"/>
            <a:ext cx="1404936" cy="1404936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/>
              <a:t>Play film</a:t>
            </a:r>
          </a:p>
        </p:txBody>
      </p:sp>
    </p:spTree>
    <p:extLst>
      <p:ext uri="{BB962C8B-B14F-4D97-AF65-F5344CB8AC3E}">
        <p14:creationId xmlns:p14="http://schemas.microsoft.com/office/powerpoint/2010/main" val="28379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d headline with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/>
              <a:t>Bold headline</a:t>
            </a:r>
            <a:br>
              <a:rPr lang="en-GB"/>
            </a:br>
            <a:r>
              <a:rPr lang="en-GB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1297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quote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/>
              <a:t>Long quote or statement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7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d headlines with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Bold headlines</a:t>
            </a:r>
            <a:br>
              <a:rPr lang="en-US"/>
            </a:br>
            <a:r>
              <a:rPr lang="en-US"/>
              <a:t>with bullets</a:t>
            </a:r>
            <a:endParaRPr lang="en-GB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2F5D09-2174-8948-B718-97A3B1048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d headlines with text/backgrou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Bold headlines with</a:t>
            </a:r>
            <a:br>
              <a:rPr lang="en-GB"/>
            </a:br>
            <a:r>
              <a:rPr lang="en-GB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E302CE-C687-7F45-B58B-77683593A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page - Fixed Helix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5" descr="Et billede, der indeholder mølle, tilbehør, vektorgrafik&#10;&#10;Automatisk genereret beskrivelse">
            <a:extLst>
              <a:ext uri="{FF2B5EF4-FFF2-40B4-BE49-F238E27FC236}">
                <a16:creationId xmlns:a16="http://schemas.microsoft.com/office/drawing/2014/main" id="{D6E8A0BD-B739-4778-80A5-487A8B624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08" y="0"/>
            <a:ext cx="12195614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80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err="1"/>
              <a:t>Klik</a:t>
            </a:r>
            <a:r>
              <a:rPr lang="en-GB"/>
              <a:t> for at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teksttypografierne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masteren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8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old headline with bullets - blue office image">
    <p:bg>
      <p:bgPr>
        <a:solidFill>
          <a:srgbClr val="F4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da-DK"/>
              <a:t>Klik på ikonet for at tilføje et billede</a:t>
            </a:r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0DB8ED-DF6A-402B-AEF3-200862209FBF}" type="datetime1">
              <a:rPr lang="en-GB" smtClean="0"/>
              <a:pPr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Bold headlines</a:t>
            </a:r>
            <a:br>
              <a:rPr lang="en-US"/>
            </a:br>
            <a:r>
              <a:rPr lang="en-US"/>
              <a:t>with bullets</a:t>
            </a:r>
            <a:endParaRPr lang="en-GB"/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A75DCA7-E8A7-BC2A-7344-3120B7E51E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6237312"/>
            <a:ext cx="1656184" cy="2038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1980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928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image" Target="../media/image2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oleObject" Target="../embeddings/oleObject1.bin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54E2492-FC77-CD4F-83A1-BBA5272632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1"/>
            </p:custDataLst>
            <p:extLst>
              <p:ext uri="{D42A27DB-BD31-4B8C-83A1-F6EECF244321}">
                <p14:modId xmlns:p14="http://schemas.microsoft.com/office/powerpoint/2010/main" val="119271438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2" imgW="7772400" imgH="10058400" progId="TCLayout.ActiveDocument.1">
                  <p:embed/>
                </p:oleObj>
              </mc:Choice>
              <mc:Fallback>
                <p:oleObj name="think-cell Slide" r:id="rId82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54E2492-FC77-CD4F-83A1-BBA5272632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15A2BC-20A6-4087-8DC7-AABB802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4"/>
            <a:ext cx="6732190" cy="143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1BD5E3-F58F-451C-85B0-E8507C5F6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9967" y="6308927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B0D36A6D-603C-4616-AA57-B1AD8894F5C6}" type="datetime1">
              <a:rPr lang="en-GB" smtClean="0"/>
              <a:t>16/05/2025</a:t>
            </a:fld>
            <a:endParaRPr lang="en-GB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CACFFE-2BDF-48B5-8B15-E863CD451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380" y="180157"/>
            <a:ext cx="5075796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C8109-3915-479D-81B2-82826C3D0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08928"/>
            <a:ext cx="54333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2F75C6F-4D24-4E44-93EE-74058228D260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69BB4A-D696-4957-BADD-4C5A9A5A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565400"/>
            <a:ext cx="11160125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31" r:id="rId2"/>
    <p:sldLayoutId id="2147483733" r:id="rId3"/>
    <p:sldLayoutId id="2147483732" r:id="rId4"/>
    <p:sldLayoutId id="2147483661" r:id="rId5"/>
    <p:sldLayoutId id="2147483663" r:id="rId6"/>
    <p:sldLayoutId id="2147483678" r:id="rId7"/>
    <p:sldLayoutId id="2147483664" r:id="rId8"/>
    <p:sldLayoutId id="2147483673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71" r:id="rId17"/>
    <p:sldLayoutId id="2147483734" r:id="rId18"/>
    <p:sldLayoutId id="2147483735" r:id="rId19"/>
    <p:sldLayoutId id="2147483736" r:id="rId20"/>
    <p:sldLayoutId id="2147483688" r:id="rId21"/>
    <p:sldLayoutId id="2147483690" r:id="rId22"/>
    <p:sldLayoutId id="2147483689" r:id="rId23"/>
    <p:sldLayoutId id="2147483691" r:id="rId24"/>
    <p:sldLayoutId id="2147483668" r:id="rId25"/>
    <p:sldLayoutId id="2147483686" r:id="rId26"/>
    <p:sldLayoutId id="2147483687" r:id="rId27"/>
    <p:sldLayoutId id="2147483708" r:id="rId28"/>
    <p:sldLayoutId id="2147483695" r:id="rId29"/>
    <p:sldLayoutId id="2147483696" r:id="rId30"/>
    <p:sldLayoutId id="2147483707" r:id="rId31"/>
    <p:sldLayoutId id="2147483709" r:id="rId32"/>
    <p:sldLayoutId id="2147483710" r:id="rId33"/>
    <p:sldLayoutId id="2147483694" r:id="rId34"/>
    <p:sldLayoutId id="2147483667" r:id="rId35"/>
    <p:sldLayoutId id="2147483693" r:id="rId36"/>
    <p:sldLayoutId id="2147483649" r:id="rId37"/>
    <p:sldLayoutId id="2147483692" r:id="rId38"/>
    <p:sldLayoutId id="2147483716" r:id="rId39"/>
    <p:sldLayoutId id="2147483717" r:id="rId40"/>
    <p:sldLayoutId id="2147483718" r:id="rId41"/>
    <p:sldLayoutId id="2147483697" r:id="rId42"/>
    <p:sldLayoutId id="2147483698" r:id="rId43"/>
    <p:sldLayoutId id="2147483711" r:id="rId44"/>
    <p:sldLayoutId id="2147483712" r:id="rId45"/>
    <p:sldLayoutId id="2147483713" r:id="rId46"/>
    <p:sldLayoutId id="2147483714" r:id="rId47"/>
    <p:sldLayoutId id="2147483715" r:id="rId48"/>
    <p:sldLayoutId id="2147483651" r:id="rId49"/>
    <p:sldLayoutId id="2147483699" r:id="rId50"/>
    <p:sldLayoutId id="2147483675" r:id="rId51"/>
    <p:sldLayoutId id="2147483665" r:id="rId52"/>
    <p:sldLayoutId id="2147483700" r:id="rId53"/>
    <p:sldLayoutId id="2147483701" r:id="rId54"/>
    <p:sldLayoutId id="2147483704" r:id="rId55"/>
    <p:sldLayoutId id="2147483702" r:id="rId56"/>
    <p:sldLayoutId id="2147483703" r:id="rId57"/>
    <p:sldLayoutId id="2147483705" r:id="rId58"/>
    <p:sldLayoutId id="2147483719" r:id="rId59"/>
    <p:sldLayoutId id="2147483729" r:id="rId60"/>
    <p:sldLayoutId id="2147483730" r:id="rId61"/>
    <p:sldLayoutId id="2147483666" r:id="rId62"/>
    <p:sldLayoutId id="2147483724" r:id="rId63"/>
    <p:sldLayoutId id="2147483725" r:id="rId64"/>
    <p:sldLayoutId id="2147483670" r:id="rId65"/>
    <p:sldLayoutId id="2147483726" r:id="rId66"/>
    <p:sldLayoutId id="2147483727" r:id="rId67"/>
    <p:sldLayoutId id="2147483737" r:id="rId68"/>
    <p:sldLayoutId id="2147483738" r:id="rId69"/>
    <p:sldLayoutId id="2147483669" r:id="rId70"/>
    <p:sldLayoutId id="2147483720" r:id="rId71"/>
    <p:sldLayoutId id="2147483721" r:id="rId72"/>
    <p:sldLayoutId id="2147483722" r:id="rId73"/>
    <p:sldLayoutId id="2147483723" r:id="rId74"/>
    <p:sldLayoutId id="2147483655" r:id="rId75"/>
    <p:sldLayoutId id="2147483739" r:id="rId76"/>
    <p:sldLayoutId id="2147483740" r:id="rId77"/>
    <p:sldLayoutId id="2147483741" r:id="rId78"/>
    <p:sldLayoutId id="2147483743" r:id="rId7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2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07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468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6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3702" userDrawn="1">
          <p15:clr>
            <a:srgbClr val="F26B43"/>
          </p15:clr>
        </p15:guide>
        <p15:guide id="6" pos="4158" userDrawn="1">
          <p15:clr>
            <a:srgbClr val="F26B43"/>
          </p15:clr>
        </p15:guide>
        <p15:guide id="7" pos="3522" userDrawn="1">
          <p15:clr>
            <a:srgbClr val="F26B43"/>
          </p15:clr>
        </p15:guide>
        <p15:guide id="8" orient="horz" pos="6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2.png"/><Relationship Id="rId7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37.png"/><Relationship Id="rId4" Type="http://schemas.openxmlformats.org/officeDocument/2006/relationships/image" Target="../media/image53.sv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EF656E59-E094-24B6-599E-FCA24A43E7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ECAD0F5-EF31-F40C-FB7D-A2F8B99C7A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7928" y="5301208"/>
            <a:ext cx="3744000" cy="460800"/>
          </a:xfrm>
        </p:spPr>
        <p:txBody>
          <a:bodyPr>
            <a:normAutofit fontScale="25000" lnSpcReduction="20000"/>
          </a:bodyPr>
          <a:lstStyle/>
          <a:p>
            <a:endParaRPr lang="en-DK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96CF7A-3ADC-D5F6-9ECB-CDD2AAE6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616" y="4919540"/>
            <a:ext cx="235947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820865FE-10E7-EDE9-FE25-9F83A408A4BB}"/>
              </a:ext>
            </a:extLst>
          </p:cNvPr>
          <p:cNvSpPr txBox="1">
            <a:spLocks/>
          </p:cNvSpPr>
          <p:nvPr/>
        </p:nvSpPr>
        <p:spPr>
          <a:xfrm>
            <a:off x="2513881" y="2745097"/>
            <a:ext cx="7164238" cy="13678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>
                <a:solidFill>
                  <a:schemeClr val="bg1"/>
                </a:solidFill>
              </a:rPr>
              <a:t>Energipark Overgaard</a:t>
            </a:r>
            <a:endParaRPr lang="en-DK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E3E04A-BB84-BDCC-0E37-945B83002E7B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082" y="-349873"/>
            <a:ext cx="4982675" cy="3003574"/>
          </a:xfr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A250C75-A938-624A-9FA9-28078959A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7529" y="1552817"/>
            <a:ext cx="6643127" cy="446847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0AC13C9-976A-658A-D600-197626919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3584" y="1971692"/>
            <a:ext cx="1064933" cy="10311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6D9F2BD-E3D4-D2EA-D7B5-556378D4B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0300" y="1579001"/>
            <a:ext cx="1064933" cy="106493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FE540B3-79AC-AFB6-583C-22D5BF7CB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44231" y="2508083"/>
            <a:ext cx="1724177" cy="106493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BD15A31-5C97-7F42-DFA4-453DD418D6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00826" y="4865520"/>
            <a:ext cx="1295374" cy="101422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52D2C51-3855-3B62-601E-3A54BDCC26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44099" y="5135979"/>
            <a:ext cx="1504429" cy="743763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11148EB-A748-2115-2BB0-2515B0944470}"/>
              </a:ext>
            </a:extLst>
          </p:cNvPr>
          <p:cNvSpPr txBox="1">
            <a:spLocks/>
          </p:cNvSpPr>
          <p:nvPr/>
        </p:nvSpPr>
        <p:spPr>
          <a:xfrm>
            <a:off x="515937" y="2241451"/>
            <a:ext cx="5580063" cy="37798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52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60000" indent="-1079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46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Datacenter-campus skal etableres i nærheden af Overgaard energipark.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Datacenter-campus består af en eller flere modulære datacentre.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Modulerne vil bestå af skalabygninger med færdiglavede slots til at installere serverstativer.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Et integreret kølesystem vil blive brugt til ekstern opvarmning.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/>
          </a:p>
          <a:p>
            <a:endParaRPr lang="da-DK" sz="18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A3E6384-6A5F-EC5E-03A8-F9B9B26CB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0536" y="188640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2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repeatCount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C8C2E15-DF27-1448-19CC-E8FD172C4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FA78BC2-3D17-755F-13F8-760C578B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42" y="622225"/>
            <a:ext cx="6732190" cy="74586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VE-lovens ordninger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15B295F-5887-D992-4D92-CD8CE51A57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708"/>
            <a:ext cx="1521070" cy="188332"/>
          </a:xfrm>
          <a:prstGeom prst="rect">
            <a:avLst/>
          </a:prstGeom>
        </p:spPr>
      </p:pic>
      <p:grpSp>
        <p:nvGrpSpPr>
          <p:cNvPr id="3" name="Gruppe 20">
            <a:extLst>
              <a:ext uri="{FF2B5EF4-FFF2-40B4-BE49-F238E27FC236}">
                <a16:creationId xmlns:a16="http://schemas.microsoft.com/office/drawing/2014/main" id="{60E7B517-E66A-9E56-885B-0532547C4733}"/>
              </a:ext>
            </a:extLst>
          </p:cNvPr>
          <p:cNvGrpSpPr/>
          <p:nvPr/>
        </p:nvGrpSpPr>
        <p:grpSpPr>
          <a:xfrm>
            <a:off x="411296" y="1871050"/>
            <a:ext cx="5755443" cy="1429940"/>
            <a:chOff x="3913733" y="1603812"/>
            <a:chExt cx="5925011" cy="1429940"/>
          </a:xfrm>
        </p:grpSpPr>
        <p:grpSp>
          <p:nvGrpSpPr>
            <p:cNvPr id="6" name="Gruppe 16">
              <a:extLst>
                <a:ext uri="{FF2B5EF4-FFF2-40B4-BE49-F238E27FC236}">
                  <a16:creationId xmlns:a16="http://schemas.microsoft.com/office/drawing/2014/main" id="{E14BB7B0-13AD-2B1B-123D-F3788E145A55}"/>
                </a:ext>
              </a:extLst>
            </p:cNvPr>
            <p:cNvGrpSpPr/>
            <p:nvPr/>
          </p:nvGrpSpPr>
          <p:grpSpPr>
            <a:xfrm>
              <a:off x="3913733" y="1713501"/>
              <a:ext cx="755718" cy="745868"/>
              <a:chOff x="3346461" y="1688634"/>
              <a:chExt cx="755718" cy="745868"/>
            </a:xfrm>
          </p:grpSpPr>
          <p:pic>
            <p:nvPicPr>
              <p:cNvPr id="12" name="Graphic 5" descr="Forstadsscene med massiv udfyldning">
                <a:extLst>
                  <a:ext uri="{FF2B5EF4-FFF2-40B4-BE49-F238E27FC236}">
                    <a16:creationId xmlns:a16="http://schemas.microsoft.com/office/drawing/2014/main" id="{8C14EF44-ECE6-7E30-6A73-605336265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3498351" y="1816452"/>
                <a:ext cx="455873" cy="442826"/>
              </a:xfrm>
              <a:prstGeom prst="rect">
                <a:avLst/>
              </a:prstGeom>
            </p:spPr>
          </p:pic>
          <p:sp>
            <p:nvSpPr>
              <p:cNvPr id="13" name="Ellipse 14">
                <a:extLst>
                  <a:ext uri="{FF2B5EF4-FFF2-40B4-BE49-F238E27FC236}">
                    <a16:creationId xmlns:a16="http://schemas.microsoft.com/office/drawing/2014/main" id="{F806CD4B-2B4E-0CDB-6811-6416563EECBB}"/>
                  </a:ext>
                </a:extLst>
              </p:cNvPr>
              <p:cNvSpPr/>
              <p:nvPr/>
            </p:nvSpPr>
            <p:spPr>
              <a:xfrm>
                <a:off x="3346461" y="1688634"/>
                <a:ext cx="755718" cy="74586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46">
              <a:extLst>
                <a:ext uri="{FF2B5EF4-FFF2-40B4-BE49-F238E27FC236}">
                  <a16:creationId xmlns:a16="http://schemas.microsoft.com/office/drawing/2014/main" id="{46D2DEAD-1288-79AF-1919-9916D200D75A}"/>
                </a:ext>
              </a:extLst>
            </p:cNvPr>
            <p:cNvSpPr txBox="1"/>
            <p:nvPr/>
          </p:nvSpPr>
          <p:spPr>
            <a:xfrm>
              <a:off x="4834169" y="1603812"/>
              <a:ext cx="3365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Wingdings" panose="05000000000000000000" pitchFamily="2" charset="2"/>
                </a:rPr>
                <a:t>Salgsoption og Værditabserstatning</a:t>
              </a:r>
            </a:p>
          </p:txBody>
        </p:sp>
        <p:sp>
          <p:nvSpPr>
            <p:cNvPr id="9" name="Tekstfelt 18">
              <a:extLst>
                <a:ext uri="{FF2B5EF4-FFF2-40B4-BE49-F238E27FC236}">
                  <a16:creationId xmlns:a16="http://schemas.microsoft.com/office/drawing/2014/main" id="{3CAFFF05-4F99-3F61-21CC-32A751B46171}"/>
                </a:ext>
              </a:extLst>
            </p:cNvPr>
            <p:cNvSpPr txBox="1"/>
            <p:nvPr/>
          </p:nvSpPr>
          <p:spPr>
            <a:xfrm>
              <a:off x="4906985" y="2202755"/>
              <a:ext cx="49317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1600">
                  <a:solidFill>
                    <a:prstClr val="white"/>
                  </a:solidFill>
                  <a:latin typeface="Century Gothic" panose="020F0302020204030204"/>
                  <a:sym typeface="Wingdings" panose="05000000000000000000" pitchFamily="2" charset="2"/>
                </a:rPr>
                <a:t>Salgsoption kan benyttes af alle naboer inden for 1080 meter fra vindmøllerne.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Wingdings" panose="05000000000000000000" pitchFamily="2" charset="2"/>
                </a:rPr>
                <a:t>Alle kan søge værditab.</a:t>
              </a:r>
            </a:p>
          </p:txBody>
        </p:sp>
        <p:cxnSp>
          <p:nvCxnSpPr>
            <p:cNvPr id="11" name="Lige forbindelse 19">
              <a:extLst>
                <a:ext uri="{FF2B5EF4-FFF2-40B4-BE49-F238E27FC236}">
                  <a16:creationId xmlns:a16="http://schemas.microsoft.com/office/drawing/2014/main" id="{2002ACAF-64EA-D0F6-4A77-FAEFA1539258}"/>
                </a:ext>
              </a:extLst>
            </p:cNvPr>
            <p:cNvCxnSpPr>
              <a:cxnSpLocks/>
            </p:cNvCxnSpPr>
            <p:nvPr/>
          </p:nvCxnSpPr>
          <p:spPr>
            <a:xfrm>
              <a:off x="4919176" y="2167819"/>
              <a:ext cx="3256337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e 20">
            <a:extLst>
              <a:ext uri="{FF2B5EF4-FFF2-40B4-BE49-F238E27FC236}">
                <a16:creationId xmlns:a16="http://schemas.microsoft.com/office/drawing/2014/main" id="{976ADD1E-3232-86E0-AE1D-D380A811E2E4}"/>
              </a:ext>
            </a:extLst>
          </p:cNvPr>
          <p:cNvGrpSpPr/>
          <p:nvPr/>
        </p:nvGrpSpPr>
        <p:grpSpPr>
          <a:xfrm>
            <a:off x="6561992" y="1871050"/>
            <a:ext cx="5071175" cy="1300592"/>
            <a:chOff x="3922538" y="1705358"/>
            <a:chExt cx="5220584" cy="1300592"/>
          </a:xfrm>
        </p:grpSpPr>
        <p:grpSp>
          <p:nvGrpSpPr>
            <p:cNvPr id="16" name="Gruppe 16">
              <a:extLst>
                <a:ext uri="{FF2B5EF4-FFF2-40B4-BE49-F238E27FC236}">
                  <a16:creationId xmlns:a16="http://schemas.microsoft.com/office/drawing/2014/main" id="{C6ECF2D8-20D1-EE0D-0106-8F943F9B3BC2}"/>
                </a:ext>
              </a:extLst>
            </p:cNvPr>
            <p:cNvGrpSpPr/>
            <p:nvPr/>
          </p:nvGrpSpPr>
          <p:grpSpPr>
            <a:xfrm>
              <a:off x="3922538" y="1705358"/>
              <a:ext cx="755719" cy="745868"/>
              <a:chOff x="3355266" y="1680491"/>
              <a:chExt cx="755719" cy="745868"/>
            </a:xfrm>
          </p:grpSpPr>
          <p:grpSp>
            <p:nvGrpSpPr>
              <p:cNvPr id="20" name="Group 20">
                <a:extLst>
                  <a:ext uri="{FF2B5EF4-FFF2-40B4-BE49-F238E27FC236}">
                    <a16:creationId xmlns:a16="http://schemas.microsoft.com/office/drawing/2014/main" id="{E0E4CFAE-D3C2-0E2E-FFA6-138A4DB7106D}"/>
                  </a:ext>
                </a:extLst>
              </p:cNvPr>
              <p:cNvGrpSpPr/>
              <p:nvPr/>
            </p:nvGrpSpPr>
            <p:grpSpPr>
              <a:xfrm>
                <a:off x="3523665" y="1810239"/>
                <a:ext cx="455874" cy="467658"/>
                <a:chOff x="4155926" y="2404736"/>
                <a:chExt cx="731268" cy="731268"/>
              </a:xfrm>
            </p:grpSpPr>
            <p:pic>
              <p:nvPicPr>
                <p:cNvPr id="22" name="Graphic 5" descr="Piggy Bank with solid fill">
                  <a:extLst>
                    <a:ext uri="{FF2B5EF4-FFF2-40B4-BE49-F238E27FC236}">
                      <a16:creationId xmlns:a16="http://schemas.microsoft.com/office/drawing/2014/main" id="{4F93A7A3-D905-7D2F-81E8-500599E056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5926" y="2404736"/>
                  <a:ext cx="731268" cy="731268"/>
                </a:xfrm>
                <a:prstGeom prst="rect">
                  <a:avLst/>
                </a:prstGeom>
              </p:spPr>
            </p:pic>
            <p:pic>
              <p:nvPicPr>
                <p:cNvPr id="23" name="Graphic 11" descr="Dollar with solid fill">
                  <a:extLst>
                    <a:ext uri="{FF2B5EF4-FFF2-40B4-BE49-F238E27FC236}">
                      <a16:creationId xmlns:a16="http://schemas.microsoft.com/office/drawing/2014/main" id="{3001077E-73FE-C3A2-9839-7F60BC0C8B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1931" y="2645006"/>
                  <a:ext cx="279985" cy="279986"/>
                </a:xfrm>
                <a:prstGeom prst="rect">
                  <a:avLst/>
                </a:prstGeom>
              </p:spPr>
            </p:pic>
          </p:grpSp>
          <p:sp>
            <p:nvSpPr>
              <p:cNvPr id="21" name="Ellipse 14">
                <a:extLst>
                  <a:ext uri="{FF2B5EF4-FFF2-40B4-BE49-F238E27FC236}">
                    <a16:creationId xmlns:a16="http://schemas.microsoft.com/office/drawing/2014/main" id="{5DEB8961-1CB5-A3D9-0C5A-157E2E6E5031}"/>
                  </a:ext>
                </a:extLst>
              </p:cNvPr>
              <p:cNvSpPr/>
              <p:nvPr/>
            </p:nvSpPr>
            <p:spPr>
              <a:xfrm>
                <a:off x="3355266" y="1680491"/>
                <a:ext cx="755719" cy="74586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46">
              <a:extLst>
                <a:ext uri="{FF2B5EF4-FFF2-40B4-BE49-F238E27FC236}">
                  <a16:creationId xmlns:a16="http://schemas.microsoft.com/office/drawing/2014/main" id="{A6051E9D-E356-0192-3748-CF625511C6D8}"/>
                </a:ext>
              </a:extLst>
            </p:cNvPr>
            <p:cNvSpPr txBox="1"/>
            <p:nvPr/>
          </p:nvSpPr>
          <p:spPr>
            <a:xfrm>
              <a:off x="4831110" y="1823931"/>
              <a:ext cx="3849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Wingdings" panose="05000000000000000000" pitchFamily="2" charset="2"/>
                </a:rPr>
                <a:t>VE-bonus</a:t>
              </a:r>
            </a:p>
          </p:txBody>
        </p:sp>
        <p:sp>
          <p:nvSpPr>
            <p:cNvPr id="18" name="Tekstfelt 18">
              <a:extLst>
                <a:ext uri="{FF2B5EF4-FFF2-40B4-BE49-F238E27FC236}">
                  <a16:creationId xmlns:a16="http://schemas.microsoft.com/office/drawing/2014/main" id="{D11553FA-E069-59A6-A54C-503B4716CB59}"/>
                </a:ext>
              </a:extLst>
            </p:cNvPr>
            <p:cNvSpPr txBox="1"/>
            <p:nvPr/>
          </p:nvSpPr>
          <p:spPr>
            <a:xfrm>
              <a:off x="4834168" y="2174953"/>
              <a:ext cx="43089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Wingdings" panose="05000000000000000000" pitchFamily="2" charset="2"/>
                </a:rPr>
                <a:t>Udbetales til beboere af beboelsesejendomme i en afstand af 1440 meter fra vindmøllerne.</a:t>
              </a:r>
            </a:p>
          </p:txBody>
        </p:sp>
        <p:cxnSp>
          <p:nvCxnSpPr>
            <p:cNvPr id="19" name="Lige forbindelse 19">
              <a:extLst>
                <a:ext uri="{FF2B5EF4-FFF2-40B4-BE49-F238E27FC236}">
                  <a16:creationId xmlns:a16="http://schemas.microsoft.com/office/drawing/2014/main" id="{D498509D-D2A1-8B30-18ED-C755CC079556}"/>
                </a:ext>
              </a:extLst>
            </p:cNvPr>
            <p:cNvCxnSpPr>
              <a:cxnSpLocks/>
            </p:cNvCxnSpPr>
            <p:nvPr/>
          </p:nvCxnSpPr>
          <p:spPr>
            <a:xfrm>
              <a:off x="4919176" y="2167819"/>
              <a:ext cx="3046166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e 20">
            <a:extLst>
              <a:ext uri="{FF2B5EF4-FFF2-40B4-BE49-F238E27FC236}">
                <a16:creationId xmlns:a16="http://schemas.microsoft.com/office/drawing/2014/main" id="{9CBEEA51-D5FC-EB52-9490-BC889BE17B3E}"/>
              </a:ext>
            </a:extLst>
          </p:cNvPr>
          <p:cNvGrpSpPr/>
          <p:nvPr/>
        </p:nvGrpSpPr>
        <p:grpSpPr>
          <a:xfrm>
            <a:off x="411296" y="3514508"/>
            <a:ext cx="5684709" cy="1698068"/>
            <a:chOff x="3922687" y="1603812"/>
            <a:chExt cx="5852194" cy="1698068"/>
          </a:xfrm>
        </p:grpSpPr>
        <p:grpSp>
          <p:nvGrpSpPr>
            <p:cNvPr id="25" name="Gruppe 16">
              <a:extLst>
                <a:ext uri="{FF2B5EF4-FFF2-40B4-BE49-F238E27FC236}">
                  <a16:creationId xmlns:a16="http://schemas.microsoft.com/office/drawing/2014/main" id="{3888FF21-A946-6249-C948-EB3C80A49F89}"/>
                </a:ext>
              </a:extLst>
            </p:cNvPr>
            <p:cNvGrpSpPr/>
            <p:nvPr/>
          </p:nvGrpSpPr>
          <p:grpSpPr>
            <a:xfrm>
              <a:off x="3922687" y="1723479"/>
              <a:ext cx="755719" cy="745868"/>
              <a:chOff x="3355415" y="1698612"/>
              <a:chExt cx="755719" cy="745868"/>
            </a:xfrm>
          </p:grpSpPr>
          <p:pic>
            <p:nvPicPr>
              <p:cNvPr id="29" name="Graphic 5" descr="Bank med massiv udfyldning">
                <a:extLst>
                  <a:ext uri="{FF2B5EF4-FFF2-40B4-BE49-F238E27FC236}">
                    <a16:creationId xmlns:a16="http://schemas.microsoft.com/office/drawing/2014/main" id="{1C5CADFE-2278-8313-EBFD-B917D0A8F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3505205" y="1828855"/>
                <a:ext cx="455873" cy="442826"/>
              </a:xfrm>
              <a:prstGeom prst="rect">
                <a:avLst/>
              </a:prstGeom>
            </p:spPr>
          </p:pic>
          <p:sp>
            <p:nvSpPr>
              <p:cNvPr id="30" name="Ellipse 14">
                <a:extLst>
                  <a:ext uri="{FF2B5EF4-FFF2-40B4-BE49-F238E27FC236}">
                    <a16:creationId xmlns:a16="http://schemas.microsoft.com/office/drawing/2014/main" id="{F8676E36-5675-CD48-CABB-34F98B52DE03}"/>
                  </a:ext>
                </a:extLst>
              </p:cNvPr>
              <p:cNvSpPr/>
              <p:nvPr/>
            </p:nvSpPr>
            <p:spPr>
              <a:xfrm>
                <a:off x="3355415" y="1698612"/>
                <a:ext cx="755719" cy="74586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46">
              <a:extLst>
                <a:ext uri="{FF2B5EF4-FFF2-40B4-BE49-F238E27FC236}">
                  <a16:creationId xmlns:a16="http://schemas.microsoft.com/office/drawing/2014/main" id="{2B2F9A88-2F99-E0B7-8217-E452417E5B48}"/>
                </a:ext>
              </a:extLst>
            </p:cNvPr>
            <p:cNvSpPr txBox="1"/>
            <p:nvPr/>
          </p:nvSpPr>
          <p:spPr>
            <a:xfrm>
              <a:off x="4834168" y="1603812"/>
              <a:ext cx="3849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Wingdings" panose="05000000000000000000" pitchFamily="2" charset="2"/>
                </a:rPr>
                <a:t>Grøn Pulje</a:t>
              </a:r>
            </a:p>
          </p:txBody>
        </p:sp>
        <p:sp>
          <p:nvSpPr>
            <p:cNvPr id="27" name="Tekstfelt 18">
              <a:extLst>
                <a:ext uri="{FF2B5EF4-FFF2-40B4-BE49-F238E27FC236}">
                  <a16:creationId xmlns:a16="http://schemas.microsoft.com/office/drawing/2014/main" id="{F952D748-FB20-4590-1012-D8A5CAB5562D}"/>
                </a:ext>
              </a:extLst>
            </p:cNvPr>
            <p:cNvSpPr txBox="1"/>
            <p:nvPr/>
          </p:nvSpPr>
          <p:spPr>
            <a:xfrm>
              <a:off x="4834169" y="1978441"/>
              <a:ext cx="49407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1600" dirty="0">
                  <a:solidFill>
                    <a:prstClr val="white"/>
                  </a:solidFill>
                  <a:latin typeface="Century Gothic" panose="020F0302020204030204"/>
                  <a:sym typeface="Wingdings" panose="05000000000000000000" pitchFamily="2" charset="2"/>
                </a:rPr>
                <a:t>Udvikler indbetaler et beløb på</a:t>
              </a:r>
              <a:r>
                <a:rPr kumimoji="0" lang="da-DK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Wingdings" panose="05000000000000000000" pitchFamily="2" charset="2"/>
                </a:rPr>
                <a:t> 313.000 kr./MW vind og 125.000 kr./MW Sol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a-DK" sz="160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endParaRPr>
            </a:p>
          </p:txBody>
        </p:sp>
        <p:cxnSp>
          <p:nvCxnSpPr>
            <p:cNvPr id="28" name="Lige forbindelse 19">
              <a:extLst>
                <a:ext uri="{FF2B5EF4-FFF2-40B4-BE49-F238E27FC236}">
                  <a16:creationId xmlns:a16="http://schemas.microsoft.com/office/drawing/2014/main" id="{FC966F90-840F-6CFE-C9CA-8857D8A1EBD4}"/>
                </a:ext>
              </a:extLst>
            </p:cNvPr>
            <p:cNvCxnSpPr>
              <a:cxnSpLocks/>
            </p:cNvCxnSpPr>
            <p:nvPr/>
          </p:nvCxnSpPr>
          <p:spPr>
            <a:xfrm>
              <a:off x="4919176" y="1942366"/>
              <a:ext cx="3625299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F34F7DBA-B2C7-C39C-F6A9-1FEFE408D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299053"/>
              </p:ext>
            </p:extLst>
          </p:nvPr>
        </p:nvGraphicFramePr>
        <p:xfrm>
          <a:off x="6660635" y="3638020"/>
          <a:ext cx="496673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483">
                  <a:extLst>
                    <a:ext uri="{9D8B030D-6E8A-4147-A177-3AD203B41FA5}">
                      <a16:colId xmlns:a16="http://schemas.microsoft.com/office/drawing/2014/main" val="866597834"/>
                    </a:ext>
                  </a:extLst>
                </a:gridCol>
                <a:gridCol w="1619251">
                  <a:extLst>
                    <a:ext uri="{9D8B030D-6E8A-4147-A177-3AD203B41FA5}">
                      <a16:colId xmlns:a16="http://schemas.microsoft.com/office/drawing/2014/main" val="2473430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Grøn pulje - ansøgt projekt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Kr. 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6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27 MW vindmøller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8.400.000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4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450 MW solceller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56.250.000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04676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Grøn pulje - nyt projekt</a:t>
                      </a:r>
                      <a:endParaRPr kumimoji="0" lang="en-DK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440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115,2 MW vindmøller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36.057.000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844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450 MW solceller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56.250.000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580347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3C9C1B6E-23AD-260F-EBB5-A8999A93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0536" y="188640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9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dsholder til billede 14" descr="Et billede, der indeholder tekst, drage, flyver, himmel&#10;&#10;Automatisk genereret beskrivelse">
            <a:extLst>
              <a:ext uri="{FF2B5EF4-FFF2-40B4-BE49-F238E27FC236}">
                <a16:creationId xmlns:a16="http://schemas.microsoft.com/office/drawing/2014/main" id="{E1663682-562E-0FEB-2F9E-C34130426C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0D8C471-1418-8162-2205-0A24FE5FA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70" y="953989"/>
            <a:ext cx="5079071" cy="1439813"/>
          </a:xfrm>
        </p:spPr>
        <p:txBody>
          <a:bodyPr/>
          <a:lstStyle/>
          <a:p>
            <a:r>
              <a:rPr lang="da-DK"/>
              <a:t>Årlig udbetaling til lokalområdet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D493EFF-F607-C878-FF37-2CAD7887E6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170" y="3280094"/>
            <a:ext cx="5241395" cy="2684477"/>
          </a:xfrm>
        </p:spPr>
        <p:txBody>
          <a:bodyPr>
            <a:normAutofit lnSpcReduction="10000"/>
          </a:bodyPr>
          <a:lstStyle/>
          <a:p>
            <a:r>
              <a:rPr lang="da-DK" sz="1800" b="1" dirty="0"/>
              <a:t>I samarbejde med lokale ildsjæle stiftes en forening</a:t>
            </a:r>
            <a:br>
              <a:rPr lang="da-DK" sz="1800" dirty="0"/>
            </a:b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Foreningen vil have til hovedformål at formidle og uddele midler, som årligt tilføres fra projektet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Samt arbejde for at midler fra den grønne pulje kommer lokalsamfundet, i umiddelbar nærhed af projektområdet, til gavn</a:t>
            </a:r>
          </a:p>
          <a:p>
            <a:endParaRPr lang="da-DK" sz="1800" b="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C7D39DC-B309-184D-53CD-54DAFD18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0536" y="188640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C8F594B-4990-0CD9-5303-721F5EEA0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428887"/>
              </p:ext>
            </p:extLst>
          </p:nvPr>
        </p:nvGraphicFramePr>
        <p:xfrm>
          <a:off x="6450676" y="3854151"/>
          <a:ext cx="544140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7404">
                  <a:extLst>
                    <a:ext uri="{9D8B030D-6E8A-4147-A177-3AD203B41FA5}">
                      <a16:colId xmlns:a16="http://schemas.microsoft.com/office/drawing/2014/main" val="866597834"/>
                    </a:ext>
                  </a:extLst>
                </a:gridCol>
                <a:gridCol w="1774004">
                  <a:extLst>
                    <a:ext uri="{9D8B030D-6E8A-4147-A177-3AD203B41FA5}">
                      <a16:colId xmlns:a16="http://schemas.microsoft.com/office/drawing/2014/main" val="2473430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Lokal forenings pulje</a:t>
                      </a:r>
                    </a:p>
                    <a:p>
                      <a:r>
                        <a:rPr lang="da-DK" dirty="0"/>
                        <a:t>- Ansøgt projekt</a:t>
                      </a:r>
                      <a:endParaRPr lang="en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Årligt udbytte (kr.) 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6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800" dirty="0"/>
                        <a:t>Vindmøller 20.000kr/mølle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120.000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73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800" dirty="0"/>
                        <a:t>Solceller </a:t>
                      </a:r>
                      <a:r>
                        <a:rPr lang="da-DK" dirty="0"/>
                        <a:t>(</a:t>
                      </a:r>
                      <a:r>
                        <a:rPr lang="da-DK" sz="1800" dirty="0" err="1"/>
                        <a:t>gns</a:t>
                      </a:r>
                      <a:r>
                        <a:rPr lang="da-DK" sz="1800" dirty="0"/>
                        <a:t>. elpris på 35 øre)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1.000.000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49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Nyt projekt</a:t>
                      </a:r>
                      <a:endParaRPr kumimoji="0" lang="en-DK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440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1800" dirty="0"/>
                        <a:t>Vindmøller 30.000kr/mølle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480.000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807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/>
                        <a:t>Solceller</a:t>
                      </a:r>
                      <a:r>
                        <a:rPr lang="da-DK" dirty="0"/>
                        <a:t> (</a:t>
                      </a:r>
                      <a:r>
                        <a:rPr lang="da-DK" sz="1800" dirty="0" err="1"/>
                        <a:t>gns</a:t>
                      </a:r>
                      <a:r>
                        <a:rPr lang="da-DK" sz="1800" dirty="0"/>
                        <a:t>. elpris på 35 øre)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1.000.000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844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5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C85CCFAC-6B2C-DBE7-585E-27E8FA089B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551D8-42B2-FEA7-8FDA-AF0C1D9B7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6" y="2184400"/>
            <a:ext cx="5079069" cy="3821764"/>
          </a:xfrm>
        </p:spPr>
        <p:txBody>
          <a:bodyPr vert="horz" lIns="0" tIns="0" rIns="0" bIns="0" rtlCol="0" anchor="t">
            <a:normAutofit fontScale="92500"/>
          </a:bodyPr>
          <a:lstStyle/>
          <a:p>
            <a:r>
              <a:rPr lang="en-US" sz="1400" dirty="0" err="1"/>
              <a:t>Scenarie</a:t>
            </a:r>
            <a:r>
              <a:rPr lang="en-US" sz="1400" dirty="0"/>
              <a:t> A</a:t>
            </a:r>
          </a:p>
          <a:p>
            <a:br>
              <a:rPr lang="en-US" sz="1400" dirty="0"/>
            </a:br>
            <a:r>
              <a:rPr lang="en-US" sz="1400" b="0" dirty="0" err="1"/>
              <a:t>Fordebat</a:t>
            </a:r>
            <a:r>
              <a:rPr lang="en-US" sz="1400" b="0" dirty="0"/>
              <a:t> </a:t>
            </a:r>
            <a:r>
              <a:rPr lang="en-US" sz="1400" b="0" dirty="0" err="1"/>
              <a:t>af</a:t>
            </a:r>
            <a:r>
              <a:rPr lang="en-US" sz="1400" b="0" dirty="0"/>
              <a:t> sol, </a:t>
            </a:r>
            <a:r>
              <a:rPr lang="en-US" sz="1400" b="0" dirty="0" err="1"/>
              <a:t>vindmøller</a:t>
            </a:r>
            <a:r>
              <a:rPr lang="en-US" sz="1400" b="0" dirty="0"/>
              <a:t> (150m) </a:t>
            </a:r>
            <a:r>
              <a:rPr lang="en-US" sz="1400" b="0" dirty="0" err="1"/>
              <a:t>og</a:t>
            </a:r>
            <a:r>
              <a:rPr lang="en-US" sz="1400" b="0" dirty="0"/>
              <a:t> </a:t>
            </a:r>
            <a:r>
              <a:rPr lang="en-US" sz="1400" b="0" dirty="0" err="1"/>
              <a:t>PtX</a:t>
            </a:r>
            <a:r>
              <a:rPr lang="en-US" sz="1400" b="0" dirty="0"/>
              <a:t> er </a:t>
            </a:r>
            <a:r>
              <a:rPr lang="en-US" sz="1400" b="0" dirty="0" err="1"/>
              <a:t>gennemført</a:t>
            </a:r>
            <a:endParaRPr lang="en-US" b="0" dirty="0"/>
          </a:p>
          <a:p>
            <a:r>
              <a:rPr lang="en-US" sz="1400" b="0" dirty="0" err="1"/>
              <a:t>Naturundersøgelser</a:t>
            </a:r>
            <a:r>
              <a:rPr lang="en-US" sz="1400" b="0" dirty="0"/>
              <a:t> (</a:t>
            </a:r>
            <a:r>
              <a:rPr lang="en-US" sz="1400" b="0" dirty="0" err="1"/>
              <a:t>indsamling</a:t>
            </a:r>
            <a:r>
              <a:rPr lang="en-US" sz="1400" b="0" dirty="0"/>
              <a:t> </a:t>
            </a:r>
            <a:r>
              <a:rPr lang="en-US" sz="1400" b="0" dirty="0" err="1"/>
              <a:t>af</a:t>
            </a:r>
            <a:r>
              <a:rPr lang="en-US" sz="1400" b="0" dirty="0"/>
              <a:t> data). Klar </a:t>
            </a:r>
            <a:r>
              <a:rPr lang="en-US" sz="1400" b="0" dirty="0" err="1"/>
              <a:t>til</a:t>
            </a:r>
            <a:r>
              <a:rPr lang="en-US" sz="1400" b="0" dirty="0"/>
              <a:t> at </a:t>
            </a:r>
            <a:r>
              <a:rPr lang="en-US" sz="1400" b="0" dirty="0" err="1"/>
              <a:t>gå</a:t>
            </a:r>
            <a:r>
              <a:rPr lang="en-US" sz="1400" b="0" dirty="0"/>
              <a:t> </a:t>
            </a:r>
            <a:r>
              <a:rPr lang="en-US" sz="1400" b="0" dirty="0" err="1"/>
              <a:t>videre</a:t>
            </a:r>
            <a:r>
              <a:rPr lang="en-US" sz="1400" b="0" dirty="0"/>
              <a:t>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Scenarie</a:t>
            </a:r>
            <a:r>
              <a:rPr lang="en-US" sz="1400"/>
              <a:t> B</a:t>
            </a:r>
          </a:p>
          <a:p>
            <a:br>
              <a:rPr lang="en-US" sz="1400" dirty="0"/>
            </a:br>
            <a:r>
              <a:rPr lang="da-DK" sz="1400" b="0" dirty="0"/>
              <a:t>Ny </a:t>
            </a:r>
            <a:r>
              <a:rPr lang="da-DK" sz="1400" b="0" dirty="0" err="1"/>
              <a:t>fordebat</a:t>
            </a:r>
            <a:r>
              <a:rPr lang="da-DK" sz="1400" b="0" dirty="0"/>
              <a:t> af sol, vindmøller (180m), batterier og </a:t>
            </a:r>
            <a:r>
              <a:rPr lang="da-DK" sz="1400" b="0" dirty="0" err="1"/>
              <a:t>PtX</a:t>
            </a:r>
            <a:r>
              <a:rPr lang="da-DK" sz="1400" b="0" dirty="0"/>
              <a:t>, herunder datacenter. </a:t>
            </a:r>
            <a:r>
              <a:rPr lang="en-US" sz="1400" b="0" dirty="0"/>
              <a:t>(</a:t>
            </a:r>
            <a:r>
              <a:rPr lang="en-US" sz="1400" b="0" dirty="0" err="1"/>
              <a:t>indsamling</a:t>
            </a:r>
            <a:r>
              <a:rPr lang="en-US" sz="1400" b="0" dirty="0"/>
              <a:t> </a:t>
            </a:r>
            <a:r>
              <a:rPr lang="en-US" sz="1400" b="0" dirty="0" err="1"/>
              <a:t>af</a:t>
            </a:r>
            <a:r>
              <a:rPr lang="en-US" sz="1400" b="0" dirty="0"/>
              <a:t> data). Klar </a:t>
            </a:r>
            <a:r>
              <a:rPr lang="en-US" sz="1400" b="0" dirty="0" err="1"/>
              <a:t>til</a:t>
            </a:r>
            <a:r>
              <a:rPr lang="en-US" sz="1400" b="0" dirty="0"/>
              <a:t> at </a:t>
            </a:r>
            <a:r>
              <a:rPr lang="en-US" sz="1400" b="0" dirty="0" err="1"/>
              <a:t>gå</a:t>
            </a:r>
            <a:r>
              <a:rPr lang="en-US" sz="1400" b="0" dirty="0"/>
              <a:t> </a:t>
            </a:r>
            <a:r>
              <a:rPr lang="en-US" sz="1400" b="0" dirty="0" err="1"/>
              <a:t>videre</a:t>
            </a:r>
            <a:endParaRPr lang="da-DK" sz="1400" b="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Vi </a:t>
            </a:r>
            <a:r>
              <a:rPr lang="en-US" sz="1400" dirty="0" err="1"/>
              <a:t>har</a:t>
            </a:r>
            <a:r>
              <a:rPr lang="en-US" sz="1400" dirty="0"/>
              <a:t> </a:t>
            </a:r>
            <a:r>
              <a:rPr lang="en-US" sz="1400" dirty="0" err="1"/>
              <a:t>brug</a:t>
            </a:r>
            <a:r>
              <a:rPr lang="en-US" sz="1400" dirty="0"/>
              <a:t> for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overordnet</a:t>
            </a:r>
            <a:r>
              <a:rPr lang="en-US" sz="1400" dirty="0"/>
              <a:t> </a:t>
            </a:r>
            <a:r>
              <a:rPr lang="en-US" sz="1400" dirty="0" err="1"/>
              <a:t>tilbagemelding</a:t>
            </a:r>
            <a:r>
              <a:rPr lang="en-US" sz="1400" dirty="0"/>
              <a:t> I forhold </a:t>
            </a:r>
            <a:r>
              <a:rPr lang="en-US" sz="1400" dirty="0" err="1"/>
              <a:t>til</a:t>
            </a:r>
            <a:r>
              <a:rPr lang="en-US" sz="1400" dirty="0"/>
              <a:t> </a:t>
            </a:r>
            <a:r>
              <a:rPr lang="en-US" sz="1400" dirty="0" err="1"/>
              <a:t>solceller</a:t>
            </a:r>
            <a:r>
              <a:rPr lang="en-US" sz="1400" dirty="0"/>
              <a:t>, </a:t>
            </a:r>
            <a:r>
              <a:rPr lang="en-US" sz="1400" dirty="0" err="1"/>
              <a:t>vindmøllernes</a:t>
            </a:r>
            <a:r>
              <a:rPr lang="en-US" sz="1400" dirty="0"/>
              <a:t> </a:t>
            </a:r>
            <a:r>
              <a:rPr lang="en-US" sz="1400" dirty="0" err="1"/>
              <a:t>størrelse</a:t>
            </a:r>
            <a:r>
              <a:rPr lang="en-US" sz="1400" dirty="0"/>
              <a:t>, </a:t>
            </a:r>
            <a:r>
              <a:rPr lang="en-US" sz="1400" dirty="0" err="1"/>
              <a:t>batterier</a:t>
            </a:r>
            <a:r>
              <a:rPr lang="en-US" sz="1400" dirty="0"/>
              <a:t>, </a:t>
            </a:r>
            <a:r>
              <a:rPr lang="en-US" sz="1400" dirty="0" err="1"/>
              <a:t>PtX</a:t>
            </a:r>
            <a:r>
              <a:rPr lang="en-US" sz="1400" dirty="0"/>
              <a:t>, Datacenter mv. </a:t>
            </a:r>
            <a:endParaRPr lang="en-US" dirty="0"/>
          </a:p>
          <a:p>
            <a:endParaRPr lang="en-US" sz="1400" dirty="0"/>
          </a:p>
          <a:p>
            <a:r>
              <a:rPr lang="da-DK" sz="1400"/>
              <a:t>Vi har brug for en igangsætning, således vi kan få udarbejdet </a:t>
            </a:r>
            <a:r>
              <a:rPr lang="da-DK" sz="1400" dirty="0"/>
              <a:t>et afgrænsningsnotat, så vi er sikre på at vi undersøger på relevante forhold</a:t>
            </a:r>
            <a:endParaRPr lang="en-US" sz="1400" dirty="0"/>
          </a:p>
          <a:p>
            <a:endParaRPr lang="en-US" sz="1400" dirty="0"/>
          </a:p>
          <a:p>
            <a:pPr marL="285750" indent="-285750">
              <a:buAutoNum type="arabicPeriod"/>
            </a:pPr>
            <a:endParaRPr lang="en-US" sz="1400" dirty="0"/>
          </a:p>
          <a:p>
            <a:pPr marL="285750" indent="-285750">
              <a:buAutoNum type="arabicPeriod"/>
            </a:pPr>
            <a:endParaRPr lang="en-US" sz="1400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9EB196-DFAA-355C-6B17-DFA07129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4" y="981075"/>
            <a:ext cx="5079071" cy="438116"/>
          </a:xfrm>
        </p:spPr>
        <p:txBody>
          <a:bodyPr/>
          <a:lstStyle/>
          <a:p>
            <a:r>
              <a:rPr lang="en-US" sz="2800" dirty="0"/>
              <a:t>Ny </a:t>
            </a:r>
            <a:r>
              <a:rPr lang="en-US" sz="2800" dirty="0" err="1"/>
              <a:t>fordebat</a:t>
            </a:r>
            <a:r>
              <a:rPr lang="en-US" sz="2800" dirty="0"/>
              <a:t>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6C4CC9-C3C3-A54C-9AA7-328CC4701D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64EDCA-0699-748A-52A5-F563CA579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9491" y="2985067"/>
            <a:ext cx="1268681" cy="853371"/>
          </a:xfrm>
          <a:prstGeom prst="rect">
            <a:avLst/>
          </a:prstGeom>
        </p:spPr>
      </p:pic>
      <p:pic>
        <p:nvPicPr>
          <p:cNvPr id="16" name="Billede 15" descr="Et billede, der indeholder skærmbillede, symbol&#10;&#10;Automatisk genereret beskrivelse">
            <a:extLst>
              <a:ext uri="{FF2B5EF4-FFF2-40B4-BE49-F238E27FC236}">
                <a16:creationId xmlns:a16="http://schemas.microsoft.com/office/drawing/2014/main" id="{61B8490B-1944-0C25-693A-47C6157233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880" y="3309176"/>
            <a:ext cx="404631" cy="403948"/>
          </a:xfrm>
          <a:prstGeom prst="rect">
            <a:avLst/>
          </a:prstGeom>
        </p:spPr>
      </p:pic>
      <p:pic>
        <p:nvPicPr>
          <p:cNvPr id="18" name="Billede 17" descr="Et billede, der indeholder Grafik, Font/skrifttype, grafisk design, symbol&#10;&#10;Automatisk genereret beskrivelse">
            <a:extLst>
              <a:ext uri="{FF2B5EF4-FFF2-40B4-BE49-F238E27FC236}">
                <a16:creationId xmlns:a16="http://schemas.microsoft.com/office/drawing/2014/main" id="{74D3B81D-7D0E-011C-DB0B-2E04333E50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196" y="3178040"/>
            <a:ext cx="586801" cy="586801"/>
          </a:xfrm>
          <a:prstGeom prst="rect">
            <a:avLst/>
          </a:prstGeom>
        </p:spPr>
      </p:pic>
      <p:pic>
        <p:nvPicPr>
          <p:cNvPr id="20" name="Billede 19" descr="Et billede, der indeholder vindmølle&#10;&#10;Automatisk genereret beskrivelse">
            <a:extLst>
              <a:ext uri="{FF2B5EF4-FFF2-40B4-BE49-F238E27FC236}">
                <a16:creationId xmlns:a16="http://schemas.microsoft.com/office/drawing/2014/main" id="{8E3E6193-C817-A30E-71CC-C3F7CCFDA2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423" y="1883528"/>
            <a:ext cx="719003" cy="719003"/>
          </a:xfrm>
          <a:prstGeom prst="rect">
            <a:avLst/>
          </a:prstGeom>
        </p:spPr>
      </p:pic>
      <p:pic>
        <p:nvPicPr>
          <p:cNvPr id="22" name="Billede 21" descr="Et billede, der indeholder skærmbillede, Rektangel, kvadratisk, design&#10;&#10;Automatisk genereret beskrivelse">
            <a:extLst>
              <a:ext uri="{FF2B5EF4-FFF2-40B4-BE49-F238E27FC236}">
                <a16:creationId xmlns:a16="http://schemas.microsoft.com/office/drawing/2014/main" id="{3C55B7ED-DCFD-6BE4-06A3-5A85C86076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598" y="2100427"/>
            <a:ext cx="423656" cy="423656"/>
          </a:xfrm>
          <a:prstGeom prst="rect">
            <a:avLst/>
          </a:prstGeom>
        </p:spPr>
      </p:pic>
      <p:pic>
        <p:nvPicPr>
          <p:cNvPr id="25" name="Billede 24" descr="Et billede, der indeholder Grafik, symbol, cirkel, skærmbillede&#10;&#10;Automatisk genereret beskrivelse">
            <a:extLst>
              <a:ext uri="{FF2B5EF4-FFF2-40B4-BE49-F238E27FC236}">
                <a16:creationId xmlns:a16="http://schemas.microsoft.com/office/drawing/2014/main" id="{ECE9AC4B-82D3-A542-903D-C199247838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182" y="3369892"/>
            <a:ext cx="293173" cy="29261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821547-2E81-2237-168E-DCBB8316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0536" y="188640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6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7C7CB709-0433-67D7-08E8-E1654C1936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blipFill dpi="0" rotWithShape="1">
            <a:blip r:embed="rId2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7BDE40B-B8ED-5C97-9A0D-8B8D555A66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852936"/>
            <a:ext cx="6012109" cy="3023989"/>
          </a:xfrm>
        </p:spPr>
        <p:txBody>
          <a:bodyPr>
            <a:normAutofit/>
          </a:bodyPr>
          <a:lstStyle/>
          <a:p>
            <a:r>
              <a:rPr lang="da-DK" sz="1400"/>
              <a:t>Wind </a:t>
            </a:r>
            <a:r>
              <a:rPr lang="da-DK" sz="1400" err="1"/>
              <a:t>Estate</a:t>
            </a:r>
            <a:r>
              <a:rPr lang="da-DK" sz="1400"/>
              <a:t> og Eurowind Energy, aftalt at danne et fælles selskab med en kapacitet på 186,3 MW i drift og Danmarks største vindpark i porteføljen. Det fælles ejede selskab, K/S Blue Holding, vil være ejet 50% af Wind </a:t>
            </a:r>
            <a:r>
              <a:rPr lang="da-DK" sz="1400" err="1"/>
              <a:t>Estate</a:t>
            </a:r>
            <a:r>
              <a:rPr lang="da-DK" sz="1400"/>
              <a:t> og 50% af Eurowind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400"/>
          </a:p>
          <a:p>
            <a:r>
              <a:rPr lang="da-DK" sz="1400"/>
              <a:t>Eurowind Energy bidrager til det nye selskab med 28 turbiner i Overgaard Vindpark nær Randers (96,9 MW) og 11 turbiner i Nørre Økse Sø Vindpark nær Brovst (39,6 MW), mens Wind </a:t>
            </a:r>
            <a:r>
              <a:rPr lang="da-DK" sz="1400" err="1"/>
              <a:t>Estate</a:t>
            </a:r>
            <a:r>
              <a:rPr lang="da-DK" sz="1400"/>
              <a:t> bidrager med 16 turbiner i Overgaard (49,8 MW)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400"/>
          </a:p>
          <a:p>
            <a:r>
              <a:rPr lang="da-DK" sz="1400"/>
              <a:t>Partnerskabet giver flere nye muligheder, herunder potentialet for at samarbejde om yderligere udvikling i Overgaard-området inden for både sol- og vindenergi.</a:t>
            </a:r>
            <a:endParaRPr lang="en-DK" sz="140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43D223B-C71D-785B-1936-B842156FB1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en-DK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25329668-1320-BEA7-CE3C-E1F9038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5"/>
            <a:ext cx="6732190" cy="1367806"/>
          </a:xfrm>
        </p:spPr>
        <p:txBody>
          <a:bodyPr/>
          <a:lstStyle/>
          <a:p>
            <a:r>
              <a:rPr lang="da-DK" sz="2400" b="0"/>
              <a:t>Project Blue</a:t>
            </a:r>
            <a:br>
              <a:rPr lang="da-DK" sz="3200"/>
            </a:br>
            <a:r>
              <a:rPr lang="da-DK" sz="3200"/>
              <a:t>Partnerskab mellem Wind </a:t>
            </a:r>
            <a:r>
              <a:rPr lang="da-DK" sz="3200" err="1"/>
              <a:t>Estate</a:t>
            </a:r>
            <a:r>
              <a:rPr lang="da-DK" sz="3200"/>
              <a:t> og Eurowind Energy</a:t>
            </a:r>
            <a:endParaRPr lang="en-DK" sz="32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877873E-B607-5509-F4D9-6CDC3B72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89190" y="304863"/>
            <a:ext cx="1294740" cy="67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2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19185-4C1F-6DEE-E317-AF1873A2C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1AC3A3C7-8B4D-D54E-E536-E472A2FAF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99FB71B2-99D3-F03D-BE4C-60D1A3D682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11673A4-D707-475A-BF47-C05C70FAC46A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6" name="Billede 5" descr="Et billede, der indeholder Font/skrifttype, Grafik, skærmbillede, grafisk design&#10;&#10;Automatisk genereret beskrivelse">
            <a:extLst>
              <a:ext uri="{FF2B5EF4-FFF2-40B4-BE49-F238E27FC236}">
                <a16:creationId xmlns:a16="http://schemas.microsoft.com/office/drawing/2014/main" id="{3148ACCA-D03A-390D-3A09-E66F9882A2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25" y="6444089"/>
            <a:ext cx="1639835" cy="20303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1977370D-582F-9511-E498-E35478C4E386}"/>
              </a:ext>
            </a:extLst>
          </p:cNvPr>
          <p:cNvSpPr txBox="1"/>
          <p:nvPr/>
        </p:nvSpPr>
        <p:spPr>
          <a:xfrm>
            <a:off x="7508789" y="1848173"/>
            <a:ext cx="887121" cy="7624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endParaRPr lang="da-DK" sz="1273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B30C739-4CDA-5EC6-F211-9EA1D071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464" y="260648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6BF11ED1-20E8-E5F6-B725-C355F342778F}"/>
              </a:ext>
            </a:extLst>
          </p:cNvPr>
          <p:cNvSpPr txBox="1"/>
          <p:nvPr/>
        </p:nvSpPr>
        <p:spPr>
          <a:xfrm>
            <a:off x="263352" y="3789040"/>
            <a:ext cx="3749459" cy="200054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Projektansøgning</a:t>
            </a:r>
            <a:b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Energipark Overgaard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WE og EWE har ansøgt om: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6 nye V136 vindmøller (150m)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Ca. 850 ha solceller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Et anlæg til Power to 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8C172-AFF4-870F-EF95-18DB29EB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F4CB6FB2-2B3F-0E51-0A2C-2828616379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359486F2-4657-276A-CD1D-9378A53E7C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11673A4-D707-475A-BF47-C05C70FAC46A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pic>
        <p:nvPicPr>
          <p:cNvPr id="6" name="Billede 5" descr="Et billede, der indeholder Font/skrifttype, Grafik, skærmbillede, grafisk design&#10;&#10;Automatisk genereret beskrivelse">
            <a:extLst>
              <a:ext uri="{FF2B5EF4-FFF2-40B4-BE49-F238E27FC236}">
                <a16:creationId xmlns:a16="http://schemas.microsoft.com/office/drawing/2014/main" id="{1681D0F1-CDE2-3C80-A65F-3FD1B78D2F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25" y="6444089"/>
            <a:ext cx="1639835" cy="20303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10D34857-0597-1BD1-114D-D7F6273C40E6}"/>
              </a:ext>
            </a:extLst>
          </p:cNvPr>
          <p:cNvSpPr txBox="1"/>
          <p:nvPr/>
        </p:nvSpPr>
        <p:spPr>
          <a:xfrm>
            <a:off x="7508789" y="1848173"/>
            <a:ext cx="887121" cy="7624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endParaRPr lang="da-DK" sz="1273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F9668DD-1321-DBA8-B77F-ED146FB1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464" y="260648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5FF16ECD-96F4-4374-D04A-A435BD78A4B8}"/>
              </a:ext>
            </a:extLst>
          </p:cNvPr>
          <p:cNvSpPr txBox="1"/>
          <p:nvPr/>
        </p:nvSpPr>
        <p:spPr>
          <a:xfrm>
            <a:off x="263352" y="3068960"/>
            <a:ext cx="3749459" cy="304698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Opdateret</a:t>
            </a: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Projektansøgning</a:t>
            </a:r>
            <a:b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Energipark Overgaard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WE og EWE ønsker at etablere: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6 nye </a:t>
            </a:r>
            <a:r>
              <a:rPr lang="da-DK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V162</a:t>
            </a: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 vindmøller (180m)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a-DK" sz="1200" dirty="0" err="1">
                <a:solidFill>
                  <a:srgbClr val="041E42"/>
                </a:solidFill>
                <a:latin typeface="Century Gothic" panose="020F0302020204030204"/>
              </a:rPr>
              <a:t>Repowering</a:t>
            </a: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 af 10 Siemens møller med </a:t>
            </a:r>
            <a:r>
              <a:rPr lang="da-DK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V162</a:t>
            </a: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 (180m)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Ca. 850 ha solceller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041E42"/>
                </a:solidFill>
                <a:latin typeface="Century Gothic" panose="020F0302020204030204"/>
              </a:rPr>
              <a:t>Et anlæg til Power to X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F0302020204030204"/>
              </a:rPr>
              <a:t>Et batterianlæg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5FF09D2-6C75-D10D-3282-5B194D442987}"/>
              </a:ext>
            </a:extLst>
          </p:cNvPr>
          <p:cNvSpPr/>
          <p:nvPr/>
        </p:nvSpPr>
        <p:spPr>
          <a:xfrm>
            <a:off x="7387389" y="3585411"/>
            <a:ext cx="3208422" cy="1403684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1000" dirty="0">
              <a:solidFill>
                <a:schemeClr val="bg1"/>
              </a:solidFill>
            </a:endParaRP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13CC0A4A-B55C-0E82-A002-E2D7E19F82A9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3871609" y="4287253"/>
            <a:ext cx="3515780" cy="70184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09A235CA-8EE1-F83B-2517-08415D44E51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DF6D8776-136B-9F48-4019-B220FF42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A5BE73-D7AF-D4A5-98FD-2EBBF9D67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276872"/>
            <a:ext cx="5083176" cy="3743528"/>
          </a:xfrm>
        </p:spPr>
        <p:txBody>
          <a:bodyPr>
            <a:normAutofit fontScale="92500" lnSpcReduction="10000"/>
          </a:bodyPr>
          <a:lstStyle/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400" b="1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Øget energiproduktion: </a:t>
            </a:r>
            <a:r>
              <a:rPr lang="da-DK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Ved at erstatte ældre møller med større og mere effektive modeller kan energiproduktionen øges betydeligt. </a:t>
            </a:r>
          </a:p>
          <a:p>
            <a:pPr marL="423450" lvl="1" indent="-171450">
              <a:lnSpc>
                <a:spcPct val="107000"/>
              </a:lnSpc>
              <a:spcAft>
                <a:spcPts val="800"/>
              </a:spcAft>
            </a:pPr>
            <a:r>
              <a:rPr lang="da-DK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EWE og WE ønsker at etablere højere, mere effektive og dermed fremtidssikre vindmøller med en totalhøjde op til 180 meter i stedet for 150 meter. </a:t>
            </a:r>
          </a:p>
          <a:p>
            <a:pPr marL="423450" lvl="1" indent="-171450">
              <a:lnSpc>
                <a:spcPct val="107000"/>
              </a:lnSpc>
              <a:spcAft>
                <a:spcPts val="800"/>
              </a:spcAft>
            </a:pPr>
            <a:r>
              <a:rPr lang="da-DK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 ønskes for såvel </a:t>
            </a:r>
            <a:r>
              <a:rPr lang="da-DK" sz="1400" kern="1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repowering</a:t>
            </a:r>
            <a:r>
              <a:rPr lang="da-DK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-projektet i etape 3 med 10 vindmøller og etape 4 med 6 nye vindmøller.</a:t>
            </a:r>
          </a:p>
          <a:p>
            <a:pPr marL="423450" lvl="1" indent="-171450">
              <a:lnSpc>
                <a:spcPct val="107000"/>
              </a:lnSpc>
              <a:spcAft>
                <a:spcPts val="800"/>
              </a:spcAft>
            </a:pPr>
            <a:r>
              <a:rPr lang="da-DK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Energimæssigt vil højdeforøgelsen bevirke en elproduktionsstigning på ca. 54% fra samme antal vindmøller – med en tilsvarende højere CO2-reduktion. 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 er vigtigt at finde en balance mellem udbygning af vedvarende energi og hensyn til natur og miljø. 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400" kern="10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Repowering</a:t>
            </a:r>
            <a:r>
              <a:rPr lang="da-DK" sz="1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giver os mulighed for at udnytte pladsen mere effektivt og skabe en bæredygtig fremtid.</a:t>
            </a:r>
            <a:endParaRPr lang="en-US" sz="1400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1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13A697E-3CED-92FF-7266-F866920B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5"/>
            <a:ext cx="5220022" cy="1079774"/>
          </a:xfrm>
        </p:spPr>
        <p:txBody>
          <a:bodyPr/>
          <a:lstStyle/>
          <a:p>
            <a:r>
              <a:rPr lang="da-DK" sz="3600" err="1"/>
              <a:t>Repowering</a:t>
            </a:r>
            <a:r>
              <a:rPr lang="da-DK" sz="3600"/>
              <a:t> af møllerne i Overgaard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BDFB597-B6F1-60D0-F636-4DBCBADB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210036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B412C37A-BC6A-0C30-59A1-2B5169A98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775319"/>
              </p:ext>
            </p:extLst>
          </p:nvPr>
        </p:nvGraphicFramePr>
        <p:xfrm>
          <a:off x="6488813" y="2162809"/>
          <a:ext cx="5310373" cy="28478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530377977"/>
                    </a:ext>
                  </a:extLst>
                </a:gridCol>
                <a:gridCol w="1732394">
                  <a:extLst>
                    <a:ext uri="{9D8B030D-6E8A-4147-A177-3AD203B41FA5}">
                      <a16:colId xmlns:a16="http://schemas.microsoft.com/office/drawing/2014/main" val="2703696647"/>
                    </a:ext>
                  </a:extLst>
                </a:gridCol>
                <a:gridCol w="723449">
                  <a:extLst>
                    <a:ext uri="{9D8B030D-6E8A-4147-A177-3AD203B41FA5}">
                      <a16:colId xmlns:a16="http://schemas.microsoft.com/office/drawing/2014/main" val="3112368349"/>
                    </a:ext>
                  </a:extLst>
                </a:gridCol>
                <a:gridCol w="630163">
                  <a:extLst>
                    <a:ext uri="{9D8B030D-6E8A-4147-A177-3AD203B41FA5}">
                      <a16:colId xmlns:a16="http://schemas.microsoft.com/office/drawing/2014/main" val="2957530004"/>
                    </a:ext>
                  </a:extLst>
                </a:gridCol>
                <a:gridCol w="1081367">
                  <a:extLst>
                    <a:ext uri="{9D8B030D-6E8A-4147-A177-3AD203B41FA5}">
                      <a16:colId xmlns:a16="http://schemas.microsoft.com/office/drawing/2014/main" val="3403067231"/>
                    </a:ext>
                  </a:extLst>
                </a:gridCol>
              </a:tblGrid>
              <a:tr h="26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Vedvarende energi, type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Antal/ha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Højde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Effekt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Årlig produktion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158699"/>
                  </a:ext>
                </a:extLst>
              </a:tr>
              <a:tr h="344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Eksisterende vindmøller 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100" kern="100" dirty="0">
                          <a:effectLst/>
                        </a:rPr>
                        <a:t>10 a Siemens </a:t>
                      </a:r>
                      <a:endParaRPr lang="en-DK" sz="11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100" kern="100" dirty="0">
                          <a:effectLst/>
                        </a:rPr>
                        <a:t>36 a Vestas V126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127 m </a:t>
                      </a:r>
                      <a:endParaRPr lang="da-DK" sz="11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effectLst/>
                        </a:rPr>
                        <a:t>150 m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2,3MW</a:t>
                      </a:r>
                      <a:endParaRPr lang="en-DK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>
                          <a:effectLst/>
                        </a:rPr>
                        <a:t>3,6MW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00" dirty="0">
                          <a:effectLst/>
                        </a:rPr>
                        <a:t> 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9298189"/>
                  </a:ext>
                </a:extLst>
              </a:tr>
              <a:tr h="130732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Ansøgt: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887084"/>
                  </a:ext>
                </a:extLst>
              </a:tr>
              <a:tr h="344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Vindmøller (a)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6 nye V136</a:t>
                      </a:r>
                      <a:endParaRPr lang="en-DK" sz="11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 err="1">
                          <a:effectLst/>
                        </a:rPr>
                        <a:t>Repower</a:t>
                      </a:r>
                      <a:r>
                        <a:rPr lang="da-DK" sz="1100" kern="100" dirty="0">
                          <a:effectLst/>
                        </a:rPr>
                        <a:t> 10 stk. V136</a:t>
                      </a:r>
                      <a:endParaRPr lang="en-DK" sz="11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150 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kern="100" dirty="0">
                          <a:effectLst/>
                        </a:rPr>
                        <a:t>150 m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4,5MW</a:t>
                      </a:r>
                      <a:endParaRPr lang="en-DK" sz="11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4,5MW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35306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1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41E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204.000 MWh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94261909"/>
                  </a:ext>
                </a:extLst>
              </a:tr>
              <a:tr h="266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Solceller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850 ha solpark 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4,5 m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612 MW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833.000 MWh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6848201"/>
                  </a:ext>
                </a:extLst>
              </a:tr>
              <a:tr h="344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Power to X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+100 MW </a:t>
                      </a:r>
                      <a:r>
                        <a:rPr lang="da-DK" sz="1100" kern="100" dirty="0" err="1">
                          <a:effectLst/>
                        </a:rPr>
                        <a:t>MW</a:t>
                      </a:r>
                      <a:endParaRPr lang="en-DK" sz="11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 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-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 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 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0707192"/>
                  </a:ext>
                </a:extLst>
              </a:tr>
              <a:tr h="130732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Nyt: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92121"/>
                  </a:ext>
                </a:extLst>
              </a:tr>
              <a:tr h="344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Vindmøller (b)</a:t>
                      </a:r>
                      <a:endParaRPr lang="en-DK" sz="1100" kern="1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6 nye V162</a:t>
                      </a:r>
                      <a:endParaRPr lang="en-DK" sz="11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 err="1">
                          <a:effectLst/>
                        </a:rPr>
                        <a:t>Repower</a:t>
                      </a:r>
                      <a:r>
                        <a:rPr lang="da-DK" sz="1100" kern="100" dirty="0">
                          <a:effectLst/>
                        </a:rPr>
                        <a:t> 10 stk. V162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kern="100" dirty="0">
                          <a:effectLst/>
                        </a:rPr>
                        <a:t>180 m</a:t>
                      </a:r>
                    </a:p>
                    <a:p>
                      <a:pPr marL="9525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kern="100" dirty="0">
                          <a:effectLst/>
                        </a:rPr>
                        <a:t>180 m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7,2MW</a:t>
                      </a:r>
                      <a:endParaRPr lang="en-DK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>
                          <a:effectLst/>
                        </a:rPr>
                        <a:t>7,2MW</a:t>
                      </a:r>
                      <a:endParaRPr lang="en-DK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00" dirty="0">
                          <a:effectLst/>
                        </a:rPr>
                        <a:t> 314.000 MWh</a:t>
                      </a:r>
                      <a:endParaRPr lang="en-DK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105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C382A05-0D1D-42FA-8C9B-B433AD34A8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673A4-D707-475A-BF47-C05C70FAC46A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EC31E-6DA6-E601-2F25-8C375958C9B2}"/>
              </a:ext>
            </a:extLst>
          </p:cNvPr>
          <p:cNvSpPr txBox="1"/>
          <p:nvPr/>
        </p:nvSpPr>
        <p:spPr>
          <a:xfrm>
            <a:off x="335360" y="332656"/>
            <a:ext cx="1156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>
                <a:solidFill>
                  <a:srgbClr val="041E42"/>
                </a:solidFill>
                <a:latin typeface="Century Gothic" panose="020F0302020204030204"/>
              </a:rPr>
              <a:t>30</a:t>
            </a:r>
            <a:r>
              <a:rPr kumimoji="0" lang="da-DK" sz="3200" b="0" i="0" u="none" strike="noStrike" kern="1200" cap="none" spc="0" normalizeH="0" baseline="0" noProof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meter højere møller giver +</a:t>
            </a:r>
            <a:r>
              <a:rPr lang="da-DK" sz="3200">
                <a:solidFill>
                  <a:srgbClr val="041E42"/>
                </a:solidFill>
                <a:latin typeface="Century Gothic" panose="020F0302020204030204"/>
              </a:rPr>
              <a:t>54</a:t>
            </a:r>
            <a:r>
              <a:rPr kumimoji="0" lang="da-DK" sz="3200" b="0" i="0" u="none" strike="noStrike" kern="1200" cap="none" spc="0" normalizeH="0" baseline="0" noProof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 produktion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36440C8-DF3F-A2F5-897A-053CFEE4EC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448" y="1981184"/>
            <a:ext cx="2799921" cy="3787708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394B5EE-8CFC-8581-B771-F4988658BF7D}"/>
              </a:ext>
            </a:extLst>
          </p:cNvPr>
          <p:cNvGraphicFramePr/>
          <p:nvPr/>
        </p:nvGraphicFramePr>
        <p:xfrm>
          <a:off x="519376" y="476672"/>
          <a:ext cx="648072" cy="532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D38A80A0-9B80-1443-7DD5-547CDD7D45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5687" y="1004571"/>
            <a:ext cx="4023360" cy="47902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C70BEC2-D752-751E-D0E4-9BFC722F1371}"/>
              </a:ext>
            </a:extLst>
          </p:cNvPr>
          <p:cNvSpPr/>
          <p:nvPr/>
        </p:nvSpPr>
        <p:spPr>
          <a:xfrm>
            <a:off x="3903752" y="2949157"/>
            <a:ext cx="1440160" cy="1440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Produkton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  <a:b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GWh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BFE419-0280-C87E-D091-6069747A5163}"/>
              </a:ext>
            </a:extLst>
          </p:cNvPr>
          <p:cNvSpPr/>
          <p:nvPr/>
        </p:nvSpPr>
        <p:spPr>
          <a:xfrm>
            <a:off x="5704216" y="2422028"/>
            <a:ext cx="2376000" cy="237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Produktion:</a:t>
            </a:r>
            <a:br>
              <a:rPr lang="da-DK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</a:rPr>
            </a:br>
            <a:r>
              <a:rPr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20GW</a:t>
            </a:r>
            <a:r>
              <a:rPr lang="da-DK" sz="1200" dirty="0">
                <a:solidFill>
                  <a:prstClr val="white"/>
                </a:solidFill>
                <a:latin typeface="Century Gothic" panose="020F0302020204030204"/>
              </a:rPr>
              <a:t>h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38B8A7-84D5-FA1D-CA91-F2F6740417BE}"/>
              </a:ext>
            </a:extLst>
          </p:cNvPr>
          <p:cNvSpPr/>
          <p:nvPr/>
        </p:nvSpPr>
        <p:spPr>
          <a:xfrm>
            <a:off x="8276387" y="5794780"/>
            <a:ext cx="1008112" cy="314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9B8523-7C0B-B45D-4038-1560A07A48D0}"/>
              </a:ext>
            </a:extLst>
          </p:cNvPr>
          <p:cNvSpPr/>
          <p:nvPr/>
        </p:nvSpPr>
        <p:spPr>
          <a:xfrm>
            <a:off x="1311464" y="5743857"/>
            <a:ext cx="1008112" cy="314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EEBABF-7DA5-6B1C-D8ED-E07AB5306821}"/>
              </a:ext>
            </a:extLst>
          </p:cNvPr>
          <p:cNvSpPr/>
          <p:nvPr/>
        </p:nvSpPr>
        <p:spPr>
          <a:xfrm>
            <a:off x="8334074" y="2821754"/>
            <a:ext cx="100811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B7055-149B-1253-5508-8EF5A1915811}"/>
              </a:ext>
            </a:extLst>
          </p:cNvPr>
          <p:cNvSpPr/>
          <p:nvPr/>
        </p:nvSpPr>
        <p:spPr>
          <a:xfrm>
            <a:off x="1311464" y="3452807"/>
            <a:ext cx="864096" cy="314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2415AB-69EC-5FD0-A6B8-1D05ED1C900F}"/>
              </a:ext>
            </a:extLst>
          </p:cNvPr>
          <p:cNvSpPr txBox="1"/>
          <p:nvPr/>
        </p:nvSpPr>
        <p:spPr>
          <a:xfrm>
            <a:off x="1687127" y="5757063"/>
            <a:ext cx="1669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132(6) meter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E5FDCE-1E57-3D8F-0ABB-735822D10C42}"/>
              </a:ext>
            </a:extLst>
          </p:cNvPr>
          <p:cNvSpPr txBox="1"/>
          <p:nvPr/>
        </p:nvSpPr>
        <p:spPr>
          <a:xfrm>
            <a:off x="8975390" y="5768891"/>
            <a:ext cx="1669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162 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64E7FD-751E-6D04-3247-95238FEA2E58}"/>
              </a:ext>
            </a:extLst>
          </p:cNvPr>
          <p:cNvSpPr txBox="1"/>
          <p:nvPr/>
        </p:nvSpPr>
        <p:spPr>
          <a:xfrm>
            <a:off x="1155176" y="1658017"/>
            <a:ext cx="27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150 meter vindmøller (SG132/V136)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7BD420-8AF8-BAC2-2576-AFE80AC0DBB3}"/>
              </a:ext>
            </a:extLst>
          </p:cNvPr>
          <p:cNvSpPr txBox="1"/>
          <p:nvPr/>
        </p:nvSpPr>
        <p:spPr>
          <a:xfrm>
            <a:off x="7983111" y="1042322"/>
            <a:ext cx="376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>
                <a:solidFill>
                  <a:srgbClr val="041E42"/>
                </a:solidFill>
                <a:latin typeface="Century Gothic" panose="020F0302020204030204"/>
              </a:rPr>
              <a:t>Vestas V162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</a:t>
            </a:r>
            <a:r>
              <a:rPr lang="da-DK">
                <a:solidFill>
                  <a:srgbClr val="041E42"/>
                </a:solidFill>
                <a:latin typeface="Century Gothic" panose="020F0302020204030204"/>
              </a:rPr>
              <a:t>180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35F675-B42A-C5E7-F199-66646C7710AE}"/>
              </a:ext>
            </a:extLst>
          </p:cNvPr>
          <p:cNvSpPr txBox="1"/>
          <p:nvPr/>
        </p:nvSpPr>
        <p:spPr>
          <a:xfrm>
            <a:off x="4075599" y="5425448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 </a:t>
            </a:r>
            <a:r>
              <a:rPr lang="da-DK" sz="1400" dirty="0">
                <a:solidFill>
                  <a:srgbClr val="041E42"/>
                </a:solidFill>
                <a:latin typeface="Century Gothic" panose="020F0302020204030204"/>
              </a:rPr>
              <a:t>180 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 mølle produktion 7 </a:t>
            </a:r>
            <a:r>
              <a:rPr kumimoji="0" lang="da-D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GWh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mere end en 150 m mølle, svarende til cirka </a:t>
            </a:r>
            <a:r>
              <a:rPr lang="da-DK" sz="1400" dirty="0">
                <a:solidFill>
                  <a:srgbClr val="041E42"/>
                </a:solidFill>
                <a:latin typeface="Century Gothic" panose="020F0302020204030204"/>
              </a:rPr>
              <a:t>1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.555 husstandes årlige forbrug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D7038BCF-E388-E4BF-0D8B-48738706D103}"/>
              </a:ext>
            </a:extLst>
          </p:cNvPr>
          <p:cNvSpPr/>
          <p:nvPr/>
        </p:nvSpPr>
        <p:spPr>
          <a:xfrm>
            <a:off x="3249092" y="3736413"/>
            <a:ext cx="576064" cy="4818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F74779E-32ED-3892-51FE-EB395DB32B12}"/>
              </a:ext>
            </a:extLst>
          </p:cNvPr>
          <p:cNvSpPr/>
          <p:nvPr/>
        </p:nvSpPr>
        <p:spPr>
          <a:xfrm rot="10800000">
            <a:off x="8334074" y="3736413"/>
            <a:ext cx="576064" cy="4818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52DF5E-29AE-9147-F945-649372FE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464" y="260648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0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4E1344-C6E1-A6DA-C7A1-51358E57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1051160"/>
            <a:ext cx="4063936" cy="505632"/>
          </a:xfrm>
        </p:spPr>
        <p:txBody>
          <a:bodyPr/>
          <a:lstStyle/>
          <a:p>
            <a:r>
              <a:rPr lang="da-DK" sz="3200"/>
              <a:t>Solcelleanlægget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C599C20-192A-A695-A6CE-2D7B4CCB08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DFA6826-BFF6-FF38-88A0-944146C699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77865" y="318135"/>
            <a:ext cx="6858000" cy="6221730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734D5D-75D7-8F78-1FEA-85B8332E7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380" y="1792452"/>
            <a:ext cx="5070080" cy="327309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>
                <a:latin typeface="Century Gothic" panose="020B0502020202020204" pitchFamily="34" charset="0"/>
                <a:ea typeface="Calibri" panose="020F0502020204030204" pitchFamily="34" charset="0"/>
                <a:cs typeface="CenturyGothic-Bold"/>
              </a:rPr>
              <a:t>Bruttoareal på ca. 850 ha.</a:t>
            </a:r>
          </a:p>
          <a:p>
            <a:pPr marL="702900" lvl="1" indent="-342900"/>
            <a:r>
              <a:rPr lang="da-DK" sz="1600" dirty="0">
                <a:latin typeface="Century Gothic" panose="020B0502020202020204" pitchFamily="34" charset="0"/>
                <a:ea typeface="Calibri" panose="020F0502020204030204" pitchFamily="34" charset="0"/>
                <a:cs typeface="CenturyGothic-Bold"/>
              </a:rPr>
              <a:t>Areal udgår til s</a:t>
            </a:r>
            <a:r>
              <a:rPr lang="da-DK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Gothic-Bold"/>
              </a:rPr>
              <a:t>angsvaner</a:t>
            </a:r>
            <a:endParaRPr lang="da-DK" sz="1600" dirty="0">
              <a:latin typeface="Century Gothic" panose="020B0502020202020204" pitchFamily="34" charset="0"/>
              <a:ea typeface="Calibri" panose="020F0502020204030204" pitchFamily="34" charset="0"/>
              <a:cs typeface="CenturyGothic-Bold"/>
            </a:endParaRPr>
          </a:p>
          <a:p>
            <a:pPr marL="702900" lvl="1" indent="-342900"/>
            <a:r>
              <a:rPr lang="da-DK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Gothic-Bold"/>
              </a:rPr>
              <a:t>Areal udgår til natur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600" dirty="0">
              <a:latin typeface="Century Gothic" panose="020B0502020202020204" pitchFamily="34" charset="0"/>
              <a:ea typeface="Calibri" panose="020F0502020204030204" pitchFamily="34" charset="0"/>
              <a:cs typeface="CenturyGothic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>
                <a:latin typeface="Century Gothic" panose="020B0502020202020204" pitchFamily="34" charset="0"/>
                <a:ea typeface="Calibri" panose="020F0502020204030204" pitchFamily="34" charset="0"/>
                <a:cs typeface="CenturyGothic-Bold"/>
              </a:rPr>
              <a:t>Forventet produktion: 833.000 MWh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600" dirty="0">
              <a:latin typeface="Century Gothic" panose="020B0502020202020204" pitchFamily="34" charset="0"/>
              <a:ea typeface="Calibri" panose="020F0502020204030204" pitchFamily="34" charset="0"/>
              <a:cs typeface="CenturyGothic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Gothic-Bold"/>
              </a:rPr>
              <a:t>Solpaneler fastgjort på en akse, der følger solens bane hen over dagen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6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/>
              <a:t>Maksimal højde på 4,5 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/>
              <a:t>Der skal etableres beplantning og overvågning omkring solcelleanlægget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/>
              <a:t>Der plantes egnstypiske og hjemmehørende arter, så beplantningen ikke virker fremmed i landskabet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25BC289-4DAA-6385-9889-BEDA449E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0536" y="188640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440D75A-5842-6671-D243-BC3E1D45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210036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17215F3-C7B1-F14B-12E1-6C07BA3264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927648" y="5045588"/>
            <a:ext cx="2227837" cy="113295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AD67E48-3968-4D3B-85F7-04DC514C81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11423" y="5045588"/>
            <a:ext cx="2025762" cy="113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FEEAF-2035-A217-122C-4A1680239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4734CDA-1377-32BE-13D0-E8630B56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01" y="1700808"/>
            <a:ext cx="5184576" cy="1007766"/>
          </a:xfrm>
        </p:spPr>
        <p:txBody>
          <a:bodyPr/>
          <a:lstStyle/>
          <a:p>
            <a:r>
              <a:rPr lang="da-DK" sz="3600"/>
              <a:t>Tilslutning af solceller</a:t>
            </a:r>
            <a:endParaRPr lang="en-DK" sz="360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55FB234-09BD-F81D-C64B-21B76AFCC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2996952"/>
            <a:ext cx="4464496" cy="309846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Den eksisterende nettilslutning muliggør at vi allerede nu kunne tilsluttes 2-300 ha solcellepark via de allerede eksisterende 3 net-tilslutningspunkter.</a:t>
            </a:r>
          </a:p>
          <a:p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Det præcise tal vil afhænge af en dialog med N1.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Solareal opdeles i områder på omkring 50 ha.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49576AD-CC03-9DB5-1BBC-C47AE64A92F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"/>
          <a:stretch/>
        </p:blipFill>
        <p:spPr>
          <a:xfrm>
            <a:off x="6845300" y="6190"/>
            <a:ext cx="5338764" cy="6851809"/>
          </a:xfr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E46C442-4ACA-9E55-C3D0-DB391F256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210036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47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CBDC4-F94E-427A-3D41-FFEAB7C0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3F086D-0560-8D3E-F6F8-203F5DE5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55" y="834415"/>
            <a:ext cx="5075238" cy="719733"/>
          </a:xfrm>
        </p:spPr>
        <p:txBody>
          <a:bodyPr/>
          <a:lstStyle/>
          <a:p>
            <a:r>
              <a:rPr lang="da-DK" sz="3600"/>
              <a:t>Batterianlæg</a:t>
            </a:r>
            <a:endParaRPr lang="en-DK" sz="360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F18A340-340A-FC09-FA65-253989C90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877" y="1916832"/>
            <a:ext cx="4787974" cy="3746886"/>
          </a:xfrm>
        </p:spPr>
        <p:txBody>
          <a:bodyPr>
            <a:normAutofit/>
          </a:bodyPr>
          <a:lstStyle/>
          <a:p>
            <a:r>
              <a:rPr lang="da-DK" sz="1400" dirty="0"/>
              <a:t>Vi ønsker at have mulighed for at opstille batterier.</a:t>
            </a:r>
          </a:p>
          <a:p>
            <a:endParaRPr lang="da-DK" sz="1400" dirty="0"/>
          </a:p>
          <a:p>
            <a:r>
              <a:rPr lang="da-DK" sz="1400" dirty="0"/>
              <a:t>Opsætning af batterierne har to formål.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Udligne elproduktionen, f.eks. fra midt på dagen, og sende strøm fra batterierne på nettet om f.eks. natten.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Balancering af elnettet. </a:t>
            </a:r>
          </a:p>
          <a:p>
            <a:endParaRPr lang="da-DK" sz="1400" dirty="0"/>
          </a:p>
          <a:p>
            <a:r>
              <a:rPr lang="da-DK" sz="1400" dirty="0"/>
              <a:t>Batterierne forventes til dette formål at kunne lagre op til 4 timer af parkens produktion.</a:t>
            </a:r>
          </a:p>
          <a:p>
            <a:endParaRPr lang="da-DK" sz="1400" dirty="0"/>
          </a:p>
          <a:p>
            <a:r>
              <a:rPr lang="da-DK" sz="1400" dirty="0"/>
              <a:t>Batterianlægget forventes at fylde op til 10 ha.</a:t>
            </a:r>
          </a:p>
          <a:p>
            <a:endParaRPr lang="en-DK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B9F41F-E5AC-4633-C2FD-9A267817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961" y="-5589"/>
            <a:ext cx="6464034" cy="68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t billede, der indeholder sky, udendørs, trailer, træ&#10;&#10;Automatisk genereret beskrivelse">
            <a:extLst>
              <a:ext uri="{FF2B5EF4-FFF2-40B4-BE49-F238E27FC236}">
                <a16:creationId xmlns:a16="http://schemas.microsoft.com/office/drawing/2014/main" id="{E1417AAD-957C-3FC6-0971-B7169C87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961" y="4687898"/>
            <a:ext cx="3959240" cy="218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8EE1B81-C304-65A5-1DEE-E57E651F8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0536" y="188640"/>
            <a:ext cx="971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3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WE">
  <a:themeElements>
    <a:clrScheme name="EWE">
      <a:dk1>
        <a:srgbClr val="041E42"/>
      </a:dk1>
      <a:lt1>
        <a:sysClr val="window" lastClr="FFFFFF"/>
      </a:lt1>
      <a:dk2>
        <a:srgbClr val="024638"/>
      </a:dk2>
      <a:lt2>
        <a:srgbClr val="F3CFB3"/>
      </a:lt2>
      <a:accent1>
        <a:srgbClr val="041E42"/>
      </a:accent1>
      <a:accent2>
        <a:srgbClr val="ABCAE9"/>
      </a:accent2>
      <a:accent3>
        <a:srgbClr val="48D597"/>
      </a:accent3>
      <a:accent4>
        <a:srgbClr val="B46A55"/>
      </a:accent4>
      <a:accent5>
        <a:srgbClr val="E03E52"/>
      </a:accent5>
      <a:accent6>
        <a:srgbClr val="B5E3D8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0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5B3C9228-0B58-4DD7-B157-85EFA664B80C}" vid="{733F8CA5-2139-4BAD-A9EE-3EE8C4654BB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893D73CDCAB0409146A9DD6FC7F9E2" ma:contentTypeVersion="13" ma:contentTypeDescription="Opret et nyt dokument." ma:contentTypeScope="" ma:versionID="94878f75f4d0d042e46ddfea05b8df2a">
  <xsd:schema xmlns:xsd="http://www.w3.org/2001/XMLSchema" xmlns:xs="http://www.w3.org/2001/XMLSchema" xmlns:p="http://schemas.microsoft.com/office/2006/metadata/properties" xmlns:ns2="64530ba5-72b0-4e14-811c-9ce78a8df2e9" xmlns:ns3="c38a3045-2b03-4eae-a6e4-f872fe652d1a" targetNamespace="http://schemas.microsoft.com/office/2006/metadata/properties" ma:root="true" ma:fieldsID="79128ce92ba8138094b4cef9f1d98cbc" ns2:_="" ns3:_="">
    <xsd:import namespace="64530ba5-72b0-4e14-811c-9ce78a8df2e9"/>
    <xsd:import namespace="c38a3045-2b03-4eae-a6e4-f872fe652d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530ba5-72b0-4e14-811c-9ce78a8df2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ledmærker" ma:readOnly="false" ma:fieldId="{5cf76f15-5ced-4ddc-b409-7134ff3c332f}" ma:taxonomyMulti="true" ma:sspId="a9743c01-16b1-4a65-be9b-78eb01051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a3045-2b03-4eae-a6e4-f872fe652d1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40e4dc7-b14b-40d0-b4c7-c4cc022e2b1f}" ma:internalName="TaxCatchAll" ma:showField="CatchAllData" ma:web="c38a3045-2b03-4eae-a6e4-f872fe652d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8a3045-2b03-4eae-a6e4-f872fe652d1a" xsi:nil="true"/>
    <lcf76f155ced4ddcb4097134ff3c332f xmlns="64530ba5-72b0-4e14-811c-9ce78a8df2e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E636D1-FDA6-4D2F-9FAD-C40E24DC60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530ba5-72b0-4e14-811c-9ce78a8df2e9"/>
    <ds:schemaRef ds:uri="c38a3045-2b03-4eae-a6e4-f872fe652d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E79994-C1ED-400C-801D-4F42A9D185C3}">
  <ds:schemaRefs>
    <ds:schemaRef ds:uri="255010dd-b8c6-491f-b283-d393de595af1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bcdf29a4-ee66-40a4-ad1f-1719fd5ce9e1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c38a3045-2b03-4eae-a6e4-f872fe652d1a"/>
    <ds:schemaRef ds:uri="64530ba5-72b0-4e14-811c-9ce78a8df2e9"/>
  </ds:schemaRefs>
</ds:datastoreItem>
</file>

<file path=customXml/itemProps3.xml><?xml version="1.0" encoding="utf-8"?>
<ds:datastoreItem xmlns:ds="http://schemas.openxmlformats.org/officeDocument/2006/customXml" ds:itemID="{DE7A084D-DBE1-4E14-976D-485DE6760D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EWE-PPT</Template>
  <TotalTime>0</TotalTime>
  <Words>1019</Words>
  <Application>Microsoft Office PowerPoint</Application>
  <PresentationFormat>Widescreen</PresentationFormat>
  <Paragraphs>184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EWE</vt:lpstr>
      <vt:lpstr>PowerPoint Presentation</vt:lpstr>
      <vt:lpstr>Project Blue Partnerskab mellem Wind Estate og Eurowind Energy</vt:lpstr>
      <vt:lpstr>PowerPoint Presentation</vt:lpstr>
      <vt:lpstr>PowerPoint Presentation</vt:lpstr>
      <vt:lpstr>Repowering af møllerne i Overgaard</vt:lpstr>
      <vt:lpstr>PowerPoint Presentation</vt:lpstr>
      <vt:lpstr>Solcelleanlægget</vt:lpstr>
      <vt:lpstr>Tilslutning af solceller</vt:lpstr>
      <vt:lpstr>Batterianlæg</vt:lpstr>
      <vt:lpstr>PowerPoint Presentation</vt:lpstr>
      <vt:lpstr>VE-lovens ordninger</vt:lpstr>
      <vt:lpstr>Årlig udbetaling til lokalområdet</vt:lpstr>
      <vt:lpstr>Ny fordebat?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Gustav Damsgaard Ebbesen</dc:creator>
  <cp:lastModifiedBy>Anders Jensen</cp:lastModifiedBy>
  <cp:revision>17</cp:revision>
  <dcterms:created xsi:type="dcterms:W3CDTF">2024-11-25T08:22:05Z</dcterms:created>
  <dcterms:modified xsi:type="dcterms:W3CDTF">2025-05-16T07:34:13Z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0x01010001893D73CDCAB0409146A9DD6FC7F9E2</vt:lpwstr>
  </property>
</Properties>
</file>